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83" r:id="rId7"/>
    <p:sldId id="262" r:id="rId8"/>
    <p:sldId id="263" r:id="rId9"/>
    <p:sldId id="264" r:id="rId10"/>
    <p:sldId id="273" r:id="rId11"/>
    <p:sldId id="281" r:id="rId12"/>
    <p:sldId id="282" r:id="rId13"/>
    <p:sldId id="278" r:id="rId14"/>
    <p:sldId id="279" r:id="rId15"/>
    <p:sldId id="261" r:id="rId16"/>
    <p:sldId id="274" r:id="rId17"/>
    <p:sldId id="267" r:id="rId18"/>
    <p:sldId id="271" r:id="rId19"/>
    <p:sldId id="272" r:id="rId20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697CB-5549-4C03-A37D-0EACE53E8784}" v="231" dt="2023-12-08T09:42:17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92" autoAdjust="0"/>
  </p:normalViewPr>
  <p:slideViewPr>
    <p:cSldViewPr>
      <p:cViewPr varScale="1">
        <p:scale>
          <a:sx n="120" d="100"/>
          <a:sy n="120" d="100"/>
        </p:scale>
        <p:origin x="270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908" y="-10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A516A-CAA2-42EC-A8FC-E59005A8FE23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4128D6CF-7062-45B6-87A1-F639BB053B5A}">
      <dgm:prSet phldrT="[Text]" custT="1"/>
      <dgm:spPr/>
      <dgm:t>
        <a:bodyPr/>
        <a:lstStyle/>
        <a:p>
          <a:r>
            <a:rPr lang="en-GB" sz="1400" b="1" dirty="0">
              <a:latin typeface="Arial" pitchFamily="34" charset="0"/>
              <a:cs typeface="Arial" pitchFamily="34" charset="0"/>
            </a:rPr>
            <a:t>Are you cooking from fresh?</a:t>
          </a:r>
        </a:p>
      </dgm:t>
    </dgm:pt>
    <dgm:pt modelId="{9A10AD1F-4683-4C38-A687-A133FBB20D9F}" type="parTrans" cxnId="{4E2AB244-2076-4500-BA7F-B0FDFC436331}">
      <dgm:prSet/>
      <dgm:spPr/>
      <dgm:t>
        <a:bodyPr/>
        <a:lstStyle/>
        <a:p>
          <a:endParaRPr lang="en-GB"/>
        </a:p>
      </dgm:t>
    </dgm:pt>
    <dgm:pt modelId="{EF9293E0-48A2-4647-8CBF-A97855299EA7}" type="sibTrans" cxnId="{4E2AB244-2076-4500-BA7F-B0FDFC436331}">
      <dgm:prSet/>
      <dgm:spPr/>
      <dgm:t>
        <a:bodyPr/>
        <a:lstStyle/>
        <a:p>
          <a:endParaRPr lang="en-GB"/>
        </a:p>
      </dgm:t>
    </dgm:pt>
    <dgm:pt modelId="{4E266F23-F0FE-49ED-B37F-E485CF23694B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</a:rPr>
            <a:t>YES</a:t>
          </a:r>
        </a:p>
        <a:p>
          <a:r>
            <a:rPr lang="en-GB" sz="1400" b="1" dirty="0">
              <a:latin typeface="Arial" pitchFamily="34" charset="0"/>
              <a:cs typeface="Arial" pitchFamily="34" charset="0"/>
            </a:rPr>
            <a:t>Try not to add salt and use an alternative flavouring instead</a:t>
          </a:r>
          <a:r>
            <a:rPr lang="en-GB" sz="1400" b="1" dirty="0"/>
            <a:t>.</a:t>
          </a:r>
        </a:p>
      </dgm:t>
    </dgm:pt>
    <dgm:pt modelId="{3205F695-25F5-49DA-AFAA-431DCBCB997E}" type="parTrans" cxnId="{D065A0EC-0CFA-4301-886F-5E9765F1813D}">
      <dgm:prSet/>
      <dgm:spPr/>
      <dgm:t>
        <a:bodyPr/>
        <a:lstStyle/>
        <a:p>
          <a:endParaRPr lang="en-GB"/>
        </a:p>
      </dgm:t>
    </dgm:pt>
    <dgm:pt modelId="{DC4A9189-61C0-4E90-A7A6-C43F53D22D16}" type="sibTrans" cxnId="{D065A0EC-0CFA-4301-886F-5E9765F1813D}">
      <dgm:prSet/>
      <dgm:spPr/>
      <dgm:t>
        <a:bodyPr/>
        <a:lstStyle/>
        <a:p>
          <a:endParaRPr lang="en-GB"/>
        </a:p>
      </dgm:t>
    </dgm:pt>
    <dgm:pt modelId="{B7019DAB-A390-4D4D-B5E8-45B78197CFC4}">
      <dgm:prSet phldrT="[Text]" custT="1"/>
      <dgm:spPr/>
      <dgm:t>
        <a:bodyPr/>
        <a:lstStyle/>
        <a:p>
          <a:r>
            <a:rPr lang="en-GB" sz="1400" b="1" dirty="0">
              <a:latin typeface="Arial" pitchFamily="34" charset="0"/>
              <a:cs typeface="Arial" pitchFamily="34" charset="0"/>
            </a:rPr>
            <a:t>Cook extra portions for the freezer and or for lunch the next day.</a:t>
          </a:r>
        </a:p>
      </dgm:t>
    </dgm:pt>
    <dgm:pt modelId="{6CFE5F7D-A505-447F-984E-048216E9C6D0}" type="parTrans" cxnId="{07BC6C20-4BE9-4B69-829B-3957EF50016C}">
      <dgm:prSet/>
      <dgm:spPr/>
      <dgm:t>
        <a:bodyPr/>
        <a:lstStyle/>
        <a:p>
          <a:endParaRPr lang="en-GB"/>
        </a:p>
      </dgm:t>
    </dgm:pt>
    <dgm:pt modelId="{B964CCEC-ED11-4A51-A728-594F6183D547}" type="sibTrans" cxnId="{07BC6C20-4BE9-4B69-829B-3957EF50016C}">
      <dgm:prSet/>
      <dgm:spPr/>
      <dgm:t>
        <a:bodyPr/>
        <a:lstStyle/>
        <a:p>
          <a:endParaRPr lang="en-GB"/>
        </a:p>
      </dgm:t>
    </dgm:pt>
    <dgm:pt modelId="{68B1CFE4-85C7-471D-AADB-143A146319F4}">
      <dgm:prSet phldrT="[Text]" custT="1"/>
      <dgm:spPr/>
      <dgm:t>
        <a:bodyPr/>
        <a:lstStyle/>
        <a:p>
          <a:r>
            <a:rPr lang="en-GB" sz="1400" b="1" dirty="0"/>
            <a:t>NO</a:t>
          </a:r>
        </a:p>
        <a:p>
          <a:r>
            <a:rPr lang="en-GB" sz="1400" b="1" dirty="0">
              <a:latin typeface="Arial" pitchFamily="34" charset="0"/>
              <a:cs typeface="Arial" pitchFamily="34" charset="0"/>
            </a:rPr>
            <a:t>Are you using processed food?</a:t>
          </a:r>
        </a:p>
      </dgm:t>
    </dgm:pt>
    <dgm:pt modelId="{C336F5CA-0C44-4294-9F28-E47489754AD3}" type="parTrans" cxnId="{5E5E8154-1027-4F5D-A325-F797D3AB1145}">
      <dgm:prSet/>
      <dgm:spPr/>
      <dgm:t>
        <a:bodyPr/>
        <a:lstStyle/>
        <a:p>
          <a:endParaRPr lang="en-GB"/>
        </a:p>
      </dgm:t>
    </dgm:pt>
    <dgm:pt modelId="{3AF596DF-F644-45DB-B41D-2BC1780ECD91}" type="sibTrans" cxnId="{5E5E8154-1027-4F5D-A325-F797D3AB1145}">
      <dgm:prSet/>
      <dgm:spPr/>
      <dgm:t>
        <a:bodyPr/>
        <a:lstStyle/>
        <a:p>
          <a:endParaRPr lang="en-GB"/>
        </a:p>
      </dgm:t>
    </dgm:pt>
    <dgm:pt modelId="{2FD37559-76BD-4053-AEA1-9E62E94D5775}">
      <dgm:prSet phldrT="[Text]" custT="1"/>
      <dgm:spPr/>
      <dgm:t>
        <a:bodyPr/>
        <a:lstStyle/>
        <a:p>
          <a:r>
            <a:rPr lang="en-GB" sz="1400" b="1" dirty="0">
              <a:latin typeface="Arial" pitchFamily="34" charset="0"/>
              <a:cs typeface="Arial" pitchFamily="34" charset="0"/>
            </a:rPr>
            <a:t>Compare food labels and brands.</a:t>
          </a:r>
        </a:p>
        <a:p>
          <a:r>
            <a:rPr lang="en-GB" sz="1400" b="1" dirty="0">
              <a:latin typeface="Arial" pitchFamily="34" charset="0"/>
              <a:cs typeface="Arial" pitchFamily="34" charset="0"/>
            </a:rPr>
            <a:t>Choose lower salt options (</a:t>
          </a:r>
          <a:r>
            <a:rPr lang="en-GB" sz="1400" b="1" dirty="0">
              <a:solidFill>
                <a:srgbClr val="00B050"/>
              </a:solidFill>
              <a:latin typeface="Arial" pitchFamily="34" charset="0"/>
              <a:cs typeface="Arial" pitchFamily="34" charset="0"/>
            </a:rPr>
            <a:t>Green</a:t>
          </a:r>
          <a:r>
            <a:rPr lang="en-GB" sz="1400" b="1" dirty="0">
              <a:latin typeface="Arial" pitchFamily="34" charset="0"/>
              <a:cs typeface="Arial" pitchFamily="34" charset="0"/>
            </a:rPr>
            <a:t> or </a:t>
          </a:r>
          <a:r>
            <a:rPr lang="en-GB" sz="1400" b="1" dirty="0">
              <a:solidFill>
                <a:srgbClr val="FFC000"/>
              </a:solidFill>
              <a:latin typeface="Arial" pitchFamily="34" charset="0"/>
              <a:cs typeface="Arial" pitchFamily="34" charset="0"/>
            </a:rPr>
            <a:t>Amber</a:t>
          </a:r>
          <a:r>
            <a:rPr lang="en-GB" sz="1400" b="1" dirty="0">
              <a:latin typeface="Arial" pitchFamily="34" charset="0"/>
              <a:cs typeface="Arial" pitchFamily="34" charset="0"/>
            </a:rPr>
            <a:t>)</a:t>
          </a:r>
        </a:p>
      </dgm:t>
    </dgm:pt>
    <dgm:pt modelId="{9D9D45B6-F18F-4BEA-84E0-6A56E982EBA6}" type="parTrans" cxnId="{EC0C446E-8C2F-41F3-9AEA-4496D1B03DB7}">
      <dgm:prSet/>
      <dgm:spPr/>
      <dgm:t>
        <a:bodyPr/>
        <a:lstStyle/>
        <a:p>
          <a:endParaRPr lang="en-GB"/>
        </a:p>
      </dgm:t>
    </dgm:pt>
    <dgm:pt modelId="{C64D80C7-76F6-44A1-900F-48C4F2CD4EF2}" type="sibTrans" cxnId="{EC0C446E-8C2F-41F3-9AEA-4496D1B03DB7}">
      <dgm:prSet/>
      <dgm:spPr/>
      <dgm:t>
        <a:bodyPr/>
        <a:lstStyle/>
        <a:p>
          <a:endParaRPr lang="en-GB"/>
        </a:p>
      </dgm:t>
    </dgm:pt>
    <dgm:pt modelId="{2DF49F44-2DB9-4059-A0BD-153A94A0866D}">
      <dgm:prSet custT="1"/>
      <dgm:spPr/>
      <dgm:t>
        <a:bodyPr/>
        <a:lstStyle/>
        <a:p>
          <a:r>
            <a:rPr lang="en-GB" sz="1400" b="1" dirty="0">
              <a:latin typeface="Arial" pitchFamily="34" charset="0"/>
              <a:cs typeface="Arial" pitchFamily="34" charset="0"/>
            </a:rPr>
            <a:t>Consider cooking from fresh, using alternative flavourings such as herbs and spices</a:t>
          </a:r>
          <a:r>
            <a:rPr lang="en-GB" sz="1400" b="1" dirty="0"/>
            <a:t>. </a:t>
          </a:r>
        </a:p>
      </dgm:t>
    </dgm:pt>
    <dgm:pt modelId="{00D035AA-77D6-4C5A-A923-4C67B2F17069}" type="parTrans" cxnId="{80F9FE8C-BB0A-49D9-B88A-5F511513D04A}">
      <dgm:prSet/>
      <dgm:spPr/>
      <dgm:t>
        <a:bodyPr/>
        <a:lstStyle/>
        <a:p>
          <a:endParaRPr lang="en-GB"/>
        </a:p>
      </dgm:t>
    </dgm:pt>
    <dgm:pt modelId="{95057748-1641-4C19-9D4C-F8DCC6BDC0F1}" type="sibTrans" cxnId="{80F9FE8C-BB0A-49D9-B88A-5F511513D04A}">
      <dgm:prSet/>
      <dgm:spPr/>
      <dgm:t>
        <a:bodyPr/>
        <a:lstStyle/>
        <a:p>
          <a:endParaRPr lang="en-GB"/>
        </a:p>
      </dgm:t>
    </dgm:pt>
    <dgm:pt modelId="{ED32FDD5-1FCA-4B2D-BCCE-8C2B932E68FD}" type="pres">
      <dgm:prSet presAssocID="{C67A516A-CAA2-42EC-A8FC-E59005A8FE2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41250D-DECE-4198-8BAC-141F1FB7F93B}" type="pres">
      <dgm:prSet presAssocID="{4128D6CF-7062-45B6-87A1-F639BB053B5A}" presName="hierRoot1" presStyleCnt="0"/>
      <dgm:spPr/>
    </dgm:pt>
    <dgm:pt modelId="{4A7B4E70-4904-4D52-B3FB-B80AB819E845}" type="pres">
      <dgm:prSet presAssocID="{4128D6CF-7062-45B6-87A1-F639BB053B5A}" presName="composite" presStyleCnt="0"/>
      <dgm:spPr/>
    </dgm:pt>
    <dgm:pt modelId="{96ADCAC3-519B-47D6-84E3-8BFBB9E69B6B}" type="pres">
      <dgm:prSet presAssocID="{4128D6CF-7062-45B6-87A1-F639BB053B5A}" presName="background" presStyleLbl="node0" presStyleIdx="0" presStyleCnt="1"/>
      <dgm:spPr/>
    </dgm:pt>
    <dgm:pt modelId="{433328E0-9B21-4C3B-8F83-896F55F26DF9}" type="pres">
      <dgm:prSet presAssocID="{4128D6CF-7062-45B6-87A1-F639BB053B5A}" presName="text" presStyleLbl="fgAcc0" presStyleIdx="0" presStyleCnt="1" custScaleY="68261">
        <dgm:presLayoutVars>
          <dgm:chPref val="3"/>
        </dgm:presLayoutVars>
      </dgm:prSet>
      <dgm:spPr/>
    </dgm:pt>
    <dgm:pt modelId="{1E09BA2C-5ABF-462D-A582-B1900D6F1548}" type="pres">
      <dgm:prSet presAssocID="{4128D6CF-7062-45B6-87A1-F639BB053B5A}" presName="hierChild2" presStyleCnt="0"/>
      <dgm:spPr/>
    </dgm:pt>
    <dgm:pt modelId="{7E749EB8-8A73-42B5-8CD8-4C2F100F87C7}" type="pres">
      <dgm:prSet presAssocID="{3205F695-25F5-49DA-AFAA-431DCBCB997E}" presName="Name10" presStyleLbl="parChTrans1D2" presStyleIdx="0" presStyleCnt="2"/>
      <dgm:spPr/>
    </dgm:pt>
    <dgm:pt modelId="{A08A9B74-0B30-40BD-8A1D-7F3174B01BC1}" type="pres">
      <dgm:prSet presAssocID="{4E266F23-F0FE-49ED-B37F-E485CF23694B}" presName="hierRoot2" presStyleCnt="0"/>
      <dgm:spPr/>
    </dgm:pt>
    <dgm:pt modelId="{6C193F65-B86F-48F6-9A33-FC8A54F4BFFA}" type="pres">
      <dgm:prSet presAssocID="{4E266F23-F0FE-49ED-B37F-E485CF23694B}" presName="composite2" presStyleCnt="0"/>
      <dgm:spPr/>
    </dgm:pt>
    <dgm:pt modelId="{42078282-9E84-48EF-AF65-EA38AE9D71FD}" type="pres">
      <dgm:prSet presAssocID="{4E266F23-F0FE-49ED-B37F-E485CF23694B}" presName="background2" presStyleLbl="node2" presStyleIdx="0" presStyleCnt="2"/>
      <dgm:spPr/>
    </dgm:pt>
    <dgm:pt modelId="{436AC74D-2FD9-43D5-AA83-E4D5D80E2E77}" type="pres">
      <dgm:prSet presAssocID="{4E266F23-F0FE-49ED-B37F-E485CF23694B}" presName="text2" presStyleLbl="fgAcc2" presStyleIdx="0" presStyleCnt="2" custScaleY="67563">
        <dgm:presLayoutVars>
          <dgm:chPref val="3"/>
        </dgm:presLayoutVars>
      </dgm:prSet>
      <dgm:spPr/>
    </dgm:pt>
    <dgm:pt modelId="{3171DFFE-8551-4C51-BD81-692CFAC53FE7}" type="pres">
      <dgm:prSet presAssocID="{4E266F23-F0FE-49ED-B37F-E485CF23694B}" presName="hierChild3" presStyleCnt="0"/>
      <dgm:spPr/>
    </dgm:pt>
    <dgm:pt modelId="{4786043E-78C8-4ACD-97D8-5618F94EB862}" type="pres">
      <dgm:prSet presAssocID="{6CFE5F7D-A505-447F-984E-048216E9C6D0}" presName="Name17" presStyleLbl="parChTrans1D3" presStyleIdx="0" presStyleCnt="3"/>
      <dgm:spPr/>
    </dgm:pt>
    <dgm:pt modelId="{D839D92F-22AB-4249-A49C-F3D8E436D5C9}" type="pres">
      <dgm:prSet presAssocID="{B7019DAB-A390-4D4D-B5E8-45B78197CFC4}" presName="hierRoot3" presStyleCnt="0"/>
      <dgm:spPr/>
    </dgm:pt>
    <dgm:pt modelId="{B79EB73B-2C44-4A90-A400-B51203D7CCFD}" type="pres">
      <dgm:prSet presAssocID="{B7019DAB-A390-4D4D-B5E8-45B78197CFC4}" presName="composite3" presStyleCnt="0"/>
      <dgm:spPr/>
    </dgm:pt>
    <dgm:pt modelId="{AF079775-91A1-49E1-A827-11A758DE31B2}" type="pres">
      <dgm:prSet presAssocID="{B7019DAB-A390-4D4D-B5E8-45B78197CFC4}" presName="background3" presStyleLbl="node3" presStyleIdx="0" presStyleCnt="3"/>
      <dgm:spPr/>
    </dgm:pt>
    <dgm:pt modelId="{F4FF0DB8-E889-42AB-9769-6DA1BD7918D5}" type="pres">
      <dgm:prSet presAssocID="{B7019DAB-A390-4D4D-B5E8-45B78197CFC4}" presName="text3" presStyleLbl="fgAcc3" presStyleIdx="0" presStyleCnt="3">
        <dgm:presLayoutVars>
          <dgm:chPref val="3"/>
        </dgm:presLayoutVars>
      </dgm:prSet>
      <dgm:spPr/>
    </dgm:pt>
    <dgm:pt modelId="{191B3E0F-690E-4050-BC8A-A05C94A71A1D}" type="pres">
      <dgm:prSet presAssocID="{B7019DAB-A390-4D4D-B5E8-45B78197CFC4}" presName="hierChild4" presStyleCnt="0"/>
      <dgm:spPr/>
    </dgm:pt>
    <dgm:pt modelId="{4AD4DCB1-EC82-4860-9333-62501AACCF79}" type="pres">
      <dgm:prSet presAssocID="{C336F5CA-0C44-4294-9F28-E47489754AD3}" presName="Name10" presStyleLbl="parChTrans1D2" presStyleIdx="1" presStyleCnt="2"/>
      <dgm:spPr/>
    </dgm:pt>
    <dgm:pt modelId="{7533623E-A155-419B-825C-BF80C2F3C491}" type="pres">
      <dgm:prSet presAssocID="{68B1CFE4-85C7-471D-AADB-143A146319F4}" presName="hierRoot2" presStyleCnt="0"/>
      <dgm:spPr/>
    </dgm:pt>
    <dgm:pt modelId="{CC79FF9A-EC82-4636-A7DD-1FF944CA7B5F}" type="pres">
      <dgm:prSet presAssocID="{68B1CFE4-85C7-471D-AADB-143A146319F4}" presName="composite2" presStyleCnt="0"/>
      <dgm:spPr/>
    </dgm:pt>
    <dgm:pt modelId="{8A906F8C-3C00-42A2-9E55-A33C106B9CB9}" type="pres">
      <dgm:prSet presAssocID="{68B1CFE4-85C7-471D-AADB-143A146319F4}" presName="background2" presStyleLbl="node2" presStyleIdx="1" presStyleCnt="2"/>
      <dgm:spPr/>
    </dgm:pt>
    <dgm:pt modelId="{9CF491F1-58FE-4B00-BA23-CB0E3B5D28A0}" type="pres">
      <dgm:prSet presAssocID="{68B1CFE4-85C7-471D-AADB-143A146319F4}" presName="text2" presStyleLbl="fgAcc2" presStyleIdx="1" presStyleCnt="2" custScaleY="56764">
        <dgm:presLayoutVars>
          <dgm:chPref val="3"/>
        </dgm:presLayoutVars>
      </dgm:prSet>
      <dgm:spPr/>
    </dgm:pt>
    <dgm:pt modelId="{840E7392-1F74-4AB2-88DF-7564136431F4}" type="pres">
      <dgm:prSet presAssocID="{68B1CFE4-85C7-471D-AADB-143A146319F4}" presName="hierChild3" presStyleCnt="0"/>
      <dgm:spPr/>
    </dgm:pt>
    <dgm:pt modelId="{ACEBB47D-3519-4CEA-BA6B-85640BB0858B}" type="pres">
      <dgm:prSet presAssocID="{9D9D45B6-F18F-4BEA-84E0-6A56E982EBA6}" presName="Name17" presStyleLbl="parChTrans1D3" presStyleIdx="1" presStyleCnt="3"/>
      <dgm:spPr/>
    </dgm:pt>
    <dgm:pt modelId="{9DF8C973-2AE2-4B1C-86D6-7B8751AA1058}" type="pres">
      <dgm:prSet presAssocID="{2FD37559-76BD-4053-AEA1-9E62E94D5775}" presName="hierRoot3" presStyleCnt="0"/>
      <dgm:spPr/>
    </dgm:pt>
    <dgm:pt modelId="{8609B481-A863-4EEB-AF9B-E843A07BC2E3}" type="pres">
      <dgm:prSet presAssocID="{2FD37559-76BD-4053-AEA1-9E62E94D5775}" presName="composite3" presStyleCnt="0"/>
      <dgm:spPr/>
    </dgm:pt>
    <dgm:pt modelId="{FEF051B4-1F90-4CFA-8498-4422BF5A66B3}" type="pres">
      <dgm:prSet presAssocID="{2FD37559-76BD-4053-AEA1-9E62E94D5775}" presName="background3" presStyleLbl="node3" presStyleIdx="1" presStyleCnt="3"/>
      <dgm:spPr/>
    </dgm:pt>
    <dgm:pt modelId="{BF0F31FD-75E7-41A5-8B1D-F2FD6373C039}" type="pres">
      <dgm:prSet presAssocID="{2FD37559-76BD-4053-AEA1-9E62E94D5775}" presName="text3" presStyleLbl="fgAcc3" presStyleIdx="1" presStyleCnt="3" custLinFactNeighborX="-1845" custLinFactNeighborY="427">
        <dgm:presLayoutVars>
          <dgm:chPref val="3"/>
        </dgm:presLayoutVars>
      </dgm:prSet>
      <dgm:spPr/>
    </dgm:pt>
    <dgm:pt modelId="{A21E33F5-4F9D-4D59-8B55-582A86C9E81F}" type="pres">
      <dgm:prSet presAssocID="{2FD37559-76BD-4053-AEA1-9E62E94D5775}" presName="hierChild4" presStyleCnt="0"/>
      <dgm:spPr/>
    </dgm:pt>
    <dgm:pt modelId="{CB45727D-4AAC-4AB7-8E18-D175384FCC3B}" type="pres">
      <dgm:prSet presAssocID="{00D035AA-77D6-4C5A-A923-4C67B2F17069}" presName="Name17" presStyleLbl="parChTrans1D3" presStyleIdx="2" presStyleCnt="3"/>
      <dgm:spPr/>
    </dgm:pt>
    <dgm:pt modelId="{5F010F7C-9F1B-4AE7-9683-B10F67BD42AC}" type="pres">
      <dgm:prSet presAssocID="{2DF49F44-2DB9-4059-A0BD-153A94A0866D}" presName="hierRoot3" presStyleCnt="0"/>
      <dgm:spPr/>
    </dgm:pt>
    <dgm:pt modelId="{CA48A6C7-3910-4D78-9DE5-1AD460637053}" type="pres">
      <dgm:prSet presAssocID="{2DF49F44-2DB9-4059-A0BD-153A94A0866D}" presName="composite3" presStyleCnt="0"/>
      <dgm:spPr/>
    </dgm:pt>
    <dgm:pt modelId="{0560C92E-0164-4998-9374-C4F34F2C66E5}" type="pres">
      <dgm:prSet presAssocID="{2DF49F44-2DB9-4059-A0BD-153A94A0866D}" presName="background3" presStyleLbl="node3" presStyleIdx="2" presStyleCnt="3"/>
      <dgm:spPr/>
    </dgm:pt>
    <dgm:pt modelId="{C5EFA664-12DE-45D7-B4FD-9F6C769E7817}" type="pres">
      <dgm:prSet presAssocID="{2DF49F44-2DB9-4059-A0BD-153A94A0866D}" presName="text3" presStyleLbl="fgAcc3" presStyleIdx="2" presStyleCnt="3" custLinFactNeighborX="-1352" custLinFactNeighborY="2793">
        <dgm:presLayoutVars>
          <dgm:chPref val="3"/>
        </dgm:presLayoutVars>
      </dgm:prSet>
      <dgm:spPr/>
    </dgm:pt>
    <dgm:pt modelId="{3FA4A751-A107-491E-BA4D-D0AFB39D93C5}" type="pres">
      <dgm:prSet presAssocID="{2DF49F44-2DB9-4059-A0BD-153A94A0866D}" presName="hierChild4" presStyleCnt="0"/>
      <dgm:spPr/>
    </dgm:pt>
  </dgm:ptLst>
  <dgm:cxnLst>
    <dgm:cxn modelId="{07BC6C20-4BE9-4B69-829B-3957EF50016C}" srcId="{4E266F23-F0FE-49ED-B37F-E485CF23694B}" destId="{B7019DAB-A390-4D4D-B5E8-45B78197CFC4}" srcOrd="0" destOrd="0" parTransId="{6CFE5F7D-A505-447F-984E-048216E9C6D0}" sibTransId="{B964CCEC-ED11-4A51-A728-594F6183D547}"/>
    <dgm:cxn modelId="{A82E0725-27CE-4EB2-AE3A-92C341C42C76}" type="presOf" srcId="{C336F5CA-0C44-4294-9F28-E47489754AD3}" destId="{4AD4DCB1-EC82-4860-9333-62501AACCF79}" srcOrd="0" destOrd="0" presId="urn:microsoft.com/office/officeart/2005/8/layout/hierarchy1"/>
    <dgm:cxn modelId="{D24B1C39-2F7B-4EFB-861A-E0DF98BC4E67}" type="presOf" srcId="{68B1CFE4-85C7-471D-AADB-143A146319F4}" destId="{9CF491F1-58FE-4B00-BA23-CB0E3B5D28A0}" srcOrd="0" destOrd="0" presId="urn:microsoft.com/office/officeart/2005/8/layout/hierarchy1"/>
    <dgm:cxn modelId="{C7E3E13B-58B7-467B-8C39-617A2F670F72}" type="presOf" srcId="{2FD37559-76BD-4053-AEA1-9E62E94D5775}" destId="{BF0F31FD-75E7-41A5-8B1D-F2FD6373C039}" srcOrd="0" destOrd="0" presId="urn:microsoft.com/office/officeart/2005/8/layout/hierarchy1"/>
    <dgm:cxn modelId="{91225B64-9C54-46BE-9C09-732457DD845B}" type="presOf" srcId="{3205F695-25F5-49DA-AFAA-431DCBCB997E}" destId="{7E749EB8-8A73-42B5-8CD8-4C2F100F87C7}" srcOrd="0" destOrd="0" presId="urn:microsoft.com/office/officeart/2005/8/layout/hierarchy1"/>
    <dgm:cxn modelId="{4E2AB244-2076-4500-BA7F-B0FDFC436331}" srcId="{C67A516A-CAA2-42EC-A8FC-E59005A8FE23}" destId="{4128D6CF-7062-45B6-87A1-F639BB053B5A}" srcOrd="0" destOrd="0" parTransId="{9A10AD1F-4683-4C38-A687-A133FBB20D9F}" sibTransId="{EF9293E0-48A2-4647-8CBF-A97855299EA7}"/>
    <dgm:cxn modelId="{EC0C446E-8C2F-41F3-9AEA-4496D1B03DB7}" srcId="{68B1CFE4-85C7-471D-AADB-143A146319F4}" destId="{2FD37559-76BD-4053-AEA1-9E62E94D5775}" srcOrd="0" destOrd="0" parTransId="{9D9D45B6-F18F-4BEA-84E0-6A56E982EBA6}" sibTransId="{C64D80C7-76F6-44A1-900F-48C4F2CD4EF2}"/>
    <dgm:cxn modelId="{5E5E8154-1027-4F5D-A325-F797D3AB1145}" srcId="{4128D6CF-7062-45B6-87A1-F639BB053B5A}" destId="{68B1CFE4-85C7-471D-AADB-143A146319F4}" srcOrd="1" destOrd="0" parTransId="{C336F5CA-0C44-4294-9F28-E47489754AD3}" sibTransId="{3AF596DF-F644-45DB-B41D-2BC1780ECD91}"/>
    <dgm:cxn modelId="{7C6AD458-2A9B-409C-BBDC-5EB5D5060956}" type="presOf" srcId="{B7019DAB-A390-4D4D-B5E8-45B78197CFC4}" destId="{F4FF0DB8-E889-42AB-9769-6DA1BD7918D5}" srcOrd="0" destOrd="0" presId="urn:microsoft.com/office/officeart/2005/8/layout/hierarchy1"/>
    <dgm:cxn modelId="{80F9FE8C-BB0A-49D9-B88A-5F511513D04A}" srcId="{68B1CFE4-85C7-471D-AADB-143A146319F4}" destId="{2DF49F44-2DB9-4059-A0BD-153A94A0866D}" srcOrd="1" destOrd="0" parTransId="{00D035AA-77D6-4C5A-A923-4C67B2F17069}" sibTransId="{95057748-1641-4C19-9D4C-F8DCC6BDC0F1}"/>
    <dgm:cxn modelId="{6E959A91-3452-488A-AC1B-D847EF29A532}" type="presOf" srcId="{9D9D45B6-F18F-4BEA-84E0-6A56E982EBA6}" destId="{ACEBB47D-3519-4CEA-BA6B-85640BB0858B}" srcOrd="0" destOrd="0" presId="urn:microsoft.com/office/officeart/2005/8/layout/hierarchy1"/>
    <dgm:cxn modelId="{C3B3EF97-9E66-42CB-9A92-588C3120E3BD}" type="presOf" srcId="{2DF49F44-2DB9-4059-A0BD-153A94A0866D}" destId="{C5EFA664-12DE-45D7-B4FD-9F6C769E7817}" srcOrd="0" destOrd="0" presId="urn:microsoft.com/office/officeart/2005/8/layout/hierarchy1"/>
    <dgm:cxn modelId="{599A19A8-8283-4573-AEF2-CE2F0355BB80}" type="presOf" srcId="{4128D6CF-7062-45B6-87A1-F639BB053B5A}" destId="{433328E0-9B21-4C3B-8F83-896F55F26DF9}" srcOrd="0" destOrd="0" presId="urn:microsoft.com/office/officeart/2005/8/layout/hierarchy1"/>
    <dgm:cxn modelId="{1BAD56AB-4ABB-48DC-8CC5-CC1E59B00A76}" type="presOf" srcId="{4E266F23-F0FE-49ED-B37F-E485CF23694B}" destId="{436AC74D-2FD9-43D5-AA83-E4D5D80E2E77}" srcOrd="0" destOrd="0" presId="urn:microsoft.com/office/officeart/2005/8/layout/hierarchy1"/>
    <dgm:cxn modelId="{7CF892B3-0764-4870-99CE-1459D9DF4391}" type="presOf" srcId="{C67A516A-CAA2-42EC-A8FC-E59005A8FE23}" destId="{ED32FDD5-1FCA-4B2D-BCCE-8C2B932E68FD}" srcOrd="0" destOrd="0" presId="urn:microsoft.com/office/officeart/2005/8/layout/hierarchy1"/>
    <dgm:cxn modelId="{367F16C9-57C2-4A2E-8655-F064A8269A13}" type="presOf" srcId="{00D035AA-77D6-4C5A-A923-4C67B2F17069}" destId="{CB45727D-4AAC-4AB7-8E18-D175384FCC3B}" srcOrd="0" destOrd="0" presId="urn:microsoft.com/office/officeart/2005/8/layout/hierarchy1"/>
    <dgm:cxn modelId="{D4214CE1-BF8B-4C7D-8EF4-BDD4CABFE79D}" type="presOf" srcId="{6CFE5F7D-A505-447F-984E-048216E9C6D0}" destId="{4786043E-78C8-4ACD-97D8-5618F94EB862}" srcOrd="0" destOrd="0" presId="urn:microsoft.com/office/officeart/2005/8/layout/hierarchy1"/>
    <dgm:cxn modelId="{D065A0EC-0CFA-4301-886F-5E9765F1813D}" srcId="{4128D6CF-7062-45B6-87A1-F639BB053B5A}" destId="{4E266F23-F0FE-49ED-B37F-E485CF23694B}" srcOrd="0" destOrd="0" parTransId="{3205F695-25F5-49DA-AFAA-431DCBCB997E}" sibTransId="{DC4A9189-61C0-4E90-A7A6-C43F53D22D16}"/>
    <dgm:cxn modelId="{B38BDAD2-8A24-4311-B70F-7F78350509F8}" type="presParOf" srcId="{ED32FDD5-1FCA-4B2D-BCCE-8C2B932E68FD}" destId="{3C41250D-DECE-4198-8BAC-141F1FB7F93B}" srcOrd="0" destOrd="0" presId="urn:microsoft.com/office/officeart/2005/8/layout/hierarchy1"/>
    <dgm:cxn modelId="{E9AE33F0-0786-431C-992E-45A3DAC6B70B}" type="presParOf" srcId="{3C41250D-DECE-4198-8BAC-141F1FB7F93B}" destId="{4A7B4E70-4904-4D52-B3FB-B80AB819E845}" srcOrd="0" destOrd="0" presId="urn:microsoft.com/office/officeart/2005/8/layout/hierarchy1"/>
    <dgm:cxn modelId="{2D3EF07E-BD19-43DF-ACE5-495B7B9D57BE}" type="presParOf" srcId="{4A7B4E70-4904-4D52-B3FB-B80AB819E845}" destId="{96ADCAC3-519B-47D6-84E3-8BFBB9E69B6B}" srcOrd="0" destOrd="0" presId="urn:microsoft.com/office/officeart/2005/8/layout/hierarchy1"/>
    <dgm:cxn modelId="{FFCE711D-5031-464E-8FA2-87E5680A86BE}" type="presParOf" srcId="{4A7B4E70-4904-4D52-B3FB-B80AB819E845}" destId="{433328E0-9B21-4C3B-8F83-896F55F26DF9}" srcOrd="1" destOrd="0" presId="urn:microsoft.com/office/officeart/2005/8/layout/hierarchy1"/>
    <dgm:cxn modelId="{402EEE07-BFAF-4F94-BA6F-738E9CEA072E}" type="presParOf" srcId="{3C41250D-DECE-4198-8BAC-141F1FB7F93B}" destId="{1E09BA2C-5ABF-462D-A582-B1900D6F1548}" srcOrd="1" destOrd="0" presId="urn:microsoft.com/office/officeart/2005/8/layout/hierarchy1"/>
    <dgm:cxn modelId="{0B7684E1-798B-4413-8E44-EB9146E8CE78}" type="presParOf" srcId="{1E09BA2C-5ABF-462D-A582-B1900D6F1548}" destId="{7E749EB8-8A73-42B5-8CD8-4C2F100F87C7}" srcOrd="0" destOrd="0" presId="urn:microsoft.com/office/officeart/2005/8/layout/hierarchy1"/>
    <dgm:cxn modelId="{ED68FF49-04EE-463B-93DA-3BC61CCDBED3}" type="presParOf" srcId="{1E09BA2C-5ABF-462D-A582-B1900D6F1548}" destId="{A08A9B74-0B30-40BD-8A1D-7F3174B01BC1}" srcOrd="1" destOrd="0" presId="urn:microsoft.com/office/officeart/2005/8/layout/hierarchy1"/>
    <dgm:cxn modelId="{C97A8D1A-CEFD-4940-B172-318FF2F673C9}" type="presParOf" srcId="{A08A9B74-0B30-40BD-8A1D-7F3174B01BC1}" destId="{6C193F65-B86F-48F6-9A33-FC8A54F4BFFA}" srcOrd="0" destOrd="0" presId="urn:microsoft.com/office/officeart/2005/8/layout/hierarchy1"/>
    <dgm:cxn modelId="{4B79F239-CDD4-4BCB-9B30-9FDFCBE50BEB}" type="presParOf" srcId="{6C193F65-B86F-48F6-9A33-FC8A54F4BFFA}" destId="{42078282-9E84-48EF-AF65-EA38AE9D71FD}" srcOrd="0" destOrd="0" presId="urn:microsoft.com/office/officeart/2005/8/layout/hierarchy1"/>
    <dgm:cxn modelId="{7EA2EEF9-EA22-4A2F-9D65-90DC8C9CB4C2}" type="presParOf" srcId="{6C193F65-B86F-48F6-9A33-FC8A54F4BFFA}" destId="{436AC74D-2FD9-43D5-AA83-E4D5D80E2E77}" srcOrd="1" destOrd="0" presId="urn:microsoft.com/office/officeart/2005/8/layout/hierarchy1"/>
    <dgm:cxn modelId="{76C4A2E6-F460-4FC3-96FE-038EB90802A0}" type="presParOf" srcId="{A08A9B74-0B30-40BD-8A1D-7F3174B01BC1}" destId="{3171DFFE-8551-4C51-BD81-692CFAC53FE7}" srcOrd="1" destOrd="0" presId="urn:microsoft.com/office/officeart/2005/8/layout/hierarchy1"/>
    <dgm:cxn modelId="{45A9C21D-41DC-4E3F-BD06-FBBA1BF6E632}" type="presParOf" srcId="{3171DFFE-8551-4C51-BD81-692CFAC53FE7}" destId="{4786043E-78C8-4ACD-97D8-5618F94EB862}" srcOrd="0" destOrd="0" presId="urn:microsoft.com/office/officeart/2005/8/layout/hierarchy1"/>
    <dgm:cxn modelId="{2EB06F21-CDA1-43C3-ADDE-72BB6C8097DD}" type="presParOf" srcId="{3171DFFE-8551-4C51-BD81-692CFAC53FE7}" destId="{D839D92F-22AB-4249-A49C-F3D8E436D5C9}" srcOrd="1" destOrd="0" presId="urn:microsoft.com/office/officeart/2005/8/layout/hierarchy1"/>
    <dgm:cxn modelId="{CF958E87-FC9E-477F-A108-2FAE15815199}" type="presParOf" srcId="{D839D92F-22AB-4249-A49C-F3D8E436D5C9}" destId="{B79EB73B-2C44-4A90-A400-B51203D7CCFD}" srcOrd="0" destOrd="0" presId="urn:microsoft.com/office/officeart/2005/8/layout/hierarchy1"/>
    <dgm:cxn modelId="{7429F02E-0512-4971-B7F6-2345C2F1B91F}" type="presParOf" srcId="{B79EB73B-2C44-4A90-A400-B51203D7CCFD}" destId="{AF079775-91A1-49E1-A827-11A758DE31B2}" srcOrd="0" destOrd="0" presId="urn:microsoft.com/office/officeart/2005/8/layout/hierarchy1"/>
    <dgm:cxn modelId="{D829C5E1-2B30-40DF-9F4E-933CEF75C3CF}" type="presParOf" srcId="{B79EB73B-2C44-4A90-A400-B51203D7CCFD}" destId="{F4FF0DB8-E889-42AB-9769-6DA1BD7918D5}" srcOrd="1" destOrd="0" presId="urn:microsoft.com/office/officeart/2005/8/layout/hierarchy1"/>
    <dgm:cxn modelId="{5937FBDA-C5A0-4985-B02C-DE968298BBDD}" type="presParOf" srcId="{D839D92F-22AB-4249-A49C-F3D8E436D5C9}" destId="{191B3E0F-690E-4050-BC8A-A05C94A71A1D}" srcOrd="1" destOrd="0" presId="urn:microsoft.com/office/officeart/2005/8/layout/hierarchy1"/>
    <dgm:cxn modelId="{2DB6ADA3-20D7-4F81-A657-89FB23AC50E1}" type="presParOf" srcId="{1E09BA2C-5ABF-462D-A582-B1900D6F1548}" destId="{4AD4DCB1-EC82-4860-9333-62501AACCF79}" srcOrd="2" destOrd="0" presId="urn:microsoft.com/office/officeart/2005/8/layout/hierarchy1"/>
    <dgm:cxn modelId="{6A2667DC-9FD7-488D-AA0C-E94D096846D0}" type="presParOf" srcId="{1E09BA2C-5ABF-462D-A582-B1900D6F1548}" destId="{7533623E-A155-419B-825C-BF80C2F3C491}" srcOrd="3" destOrd="0" presId="urn:microsoft.com/office/officeart/2005/8/layout/hierarchy1"/>
    <dgm:cxn modelId="{D833D896-5E4C-461D-BBE7-D858CAC901D4}" type="presParOf" srcId="{7533623E-A155-419B-825C-BF80C2F3C491}" destId="{CC79FF9A-EC82-4636-A7DD-1FF944CA7B5F}" srcOrd="0" destOrd="0" presId="urn:microsoft.com/office/officeart/2005/8/layout/hierarchy1"/>
    <dgm:cxn modelId="{47C7780C-90BE-4D5C-9D00-20394B4D2630}" type="presParOf" srcId="{CC79FF9A-EC82-4636-A7DD-1FF944CA7B5F}" destId="{8A906F8C-3C00-42A2-9E55-A33C106B9CB9}" srcOrd="0" destOrd="0" presId="urn:microsoft.com/office/officeart/2005/8/layout/hierarchy1"/>
    <dgm:cxn modelId="{0B916110-0405-43B0-892B-C63CFA3B07DF}" type="presParOf" srcId="{CC79FF9A-EC82-4636-A7DD-1FF944CA7B5F}" destId="{9CF491F1-58FE-4B00-BA23-CB0E3B5D28A0}" srcOrd="1" destOrd="0" presId="urn:microsoft.com/office/officeart/2005/8/layout/hierarchy1"/>
    <dgm:cxn modelId="{38C186C8-2C5C-47F2-B8FC-82C62E8AAA2A}" type="presParOf" srcId="{7533623E-A155-419B-825C-BF80C2F3C491}" destId="{840E7392-1F74-4AB2-88DF-7564136431F4}" srcOrd="1" destOrd="0" presId="urn:microsoft.com/office/officeart/2005/8/layout/hierarchy1"/>
    <dgm:cxn modelId="{68E6341F-9848-45AF-B7A2-CBD4E20D9845}" type="presParOf" srcId="{840E7392-1F74-4AB2-88DF-7564136431F4}" destId="{ACEBB47D-3519-4CEA-BA6B-85640BB0858B}" srcOrd="0" destOrd="0" presId="urn:microsoft.com/office/officeart/2005/8/layout/hierarchy1"/>
    <dgm:cxn modelId="{7417FB68-5067-49FA-984D-92A00BD98253}" type="presParOf" srcId="{840E7392-1F74-4AB2-88DF-7564136431F4}" destId="{9DF8C973-2AE2-4B1C-86D6-7B8751AA1058}" srcOrd="1" destOrd="0" presId="urn:microsoft.com/office/officeart/2005/8/layout/hierarchy1"/>
    <dgm:cxn modelId="{A4C28B6B-B1C5-4F1A-A563-0BAA1E8C5ADC}" type="presParOf" srcId="{9DF8C973-2AE2-4B1C-86D6-7B8751AA1058}" destId="{8609B481-A863-4EEB-AF9B-E843A07BC2E3}" srcOrd="0" destOrd="0" presId="urn:microsoft.com/office/officeart/2005/8/layout/hierarchy1"/>
    <dgm:cxn modelId="{209754D6-A297-4B18-8F0F-F70355978170}" type="presParOf" srcId="{8609B481-A863-4EEB-AF9B-E843A07BC2E3}" destId="{FEF051B4-1F90-4CFA-8498-4422BF5A66B3}" srcOrd="0" destOrd="0" presId="urn:microsoft.com/office/officeart/2005/8/layout/hierarchy1"/>
    <dgm:cxn modelId="{F0C195A0-44F0-42C0-A78A-BD88CC7B3C2D}" type="presParOf" srcId="{8609B481-A863-4EEB-AF9B-E843A07BC2E3}" destId="{BF0F31FD-75E7-41A5-8B1D-F2FD6373C039}" srcOrd="1" destOrd="0" presId="urn:microsoft.com/office/officeart/2005/8/layout/hierarchy1"/>
    <dgm:cxn modelId="{5FF7B8C1-2649-4426-842E-3A45C7D04589}" type="presParOf" srcId="{9DF8C973-2AE2-4B1C-86D6-7B8751AA1058}" destId="{A21E33F5-4F9D-4D59-8B55-582A86C9E81F}" srcOrd="1" destOrd="0" presId="urn:microsoft.com/office/officeart/2005/8/layout/hierarchy1"/>
    <dgm:cxn modelId="{98A96280-C903-4A12-908E-70813D9E5A5F}" type="presParOf" srcId="{840E7392-1F74-4AB2-88DF-7564136431F4}" destId="{CB45727D-4AAC-4AB7-8E18-D175384FCC3B}" srcOrd="2" destOrd="0" presId="urn:microsoft.com/office/officeart/2005/8/layout/hierarchy1"/>
    <dgm:cxn modelId="{866C7DEA-7F70-4CD8-9474-3FC15D795958}" type="presParOf" srcId="{840E7392-1F74-4AB2-88DF-7564136431F4}" destId="{5F010F7C-9F1B-4AE7-9683-B10F67BD42AC}" srcOrd="3" destOrd="0" presId="urn:microsoft.com/office/officeart/2005/8/layout/hierarchy1"/>
    <dgm:cxn modelId="{2EBBBD86-4FCD-4B7D-81BE-462A5252947D}" type="presParOf" srcId="{5F010F7C-9F1B-4AE7-9683-B10F67BD42AC}" destId="{CA48A6C7-3910-4D78-9DE5-1AD460637053}" srcOrd="0" destOrd="0" presId="urn:microsoft.com/office/officeart/2005/8/layout/hierarchy1"/>
    <dgm:cxn modelId="{5ADD049A-A9B8-43AB-97A6-4E514E8E6EB5}" type="presParOf" srcId="{CA48A6C7-3910-4D78-9DE5-1AD460637053}" destId="{0560C92E-0164-4998-9374-C4F34F2C66E5}" srcOrd="0" destOrd="0" presId="urn:microsoft.com/office/officeart/2005/8/layout/hierarchy1"/>
    <dgm:cxn modelId="{A1097786-2834-4262-BF5D-62270C3D31A8}" type="presParOf" srcId="{CA48A6C7-3910-4D78-9DE5-1AD460637053}" destId="{C5EFA664-12DE-45D7-B4FD-9F6C769E7817}" srcOrd="1" destOrd="0" presId="urn:microsoft.com/office/officeart/2005/8/layout/hierarchy1"/>
    <dgm:cxn modelId="{C5FB5A1E-6604-488F-99BC-DD6BD9F46DA4}" type="presParOf" srcId="{5F010F7C-9F1B-4AE7-9683-B10F67BD42AC}" destId="{3FA4A751-A107-491E-BA4D-D0AFB39D93C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5727D-4AAC-4AB7-8E18-D175384FCC3B}">
      <dsp:nvSpPr>
        <dsp:cNvPr id="0" name=""/>
        <dsp:cNvSpPr/>
      </dsp:nvSpPr>
      <dsp:spPr>
        <a:xfrm>
          <a:off x="4874079" y="2694711"/>
          <a:ext cx="1248302" cy="6445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1054"/>
              </a:lnTo>
              <a:lnTo>
                <a:pt x="1248302" y="451054"/>
              </a:lnTo>
              <a:lnTo>
                <a:pt x="1248302" y="64456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EBB47D-3519-4CEA-BA6B-85640BB0858B}">
      <dsp:nvSpPr>
        <dsp:cNvPr id="0" name=""/>
        <dsp:cNvSpPr/>
      </dsp:nvSpPr>
      <dsp:spPr>
        <a:xfrm>
          <a:off x="3558994" y="2694711"/>
          <a:ext cx="1315084" cy="613183"/>
        </a:xfrm>
        <a:custGeom>
          <a:avLst/>
          <a:gdLst/>
          <a:ahLst/>
          <a:cxnLst/>
          <a:rect l="0" t="0" r="0" b="0"/>
          <a:pathLst>
            <a:path>
              <a:moveTo>
                <a:pt x="1315084" y="0"/>
              </a:moveTo>
              <a:lnTo>
                <a:pt x="1315084" y="419670"/>
              </a:lnTo>
              <a:lnTo>
                <a:pt x="0" y="419670"/>
              </a:lnTo>
              <a:lnTo>
                <a:pt x="0" y="61318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4DCB1-EC82-4860-9333-62501AACCF79}">
      <dsp:nvSpPr>
        <dsp:cNvPr id="0" name=""/>
        <dsp:cNvSpPr/>
      </dsp:nvSpPr>
      <dsp:spPr>
        <a:xfrm>
          <a:off x="2959262" y="1334248"/>
          <a:ext cx="1914816" cy="607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006"/>
              </a:lnTo>
              <a:lnTo>
                <a:pt x="1914816" y="414006"/>
              </a:lnTo>
              <a:lnTo>
                <a:pt x="1914816" y="6075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86043E-78C8-4ACD-97D8-5618F94EB862}">
      <dsp:nvSpPr>
        <dsp:cNvPr id="0" name=""/>
        <dsp:cNvSpPr/>
      </dsp:nvSpPr>
      <dsp:spPr>
        <a:xfrm>
          <a:off x="998725" y="2837953"/>
          <a:ext cx="91440" cy="6075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751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749EB8-8A73-42B5-8CD8-4C2F100F87C7}">
      <dsp:nvSpPr>
        <dsp:cNvPr id="0" name=""/>
        <dsp:cNvSpPr/>
      </dsp:nvSpPr>
      <dsp:spPr>
        <a:xfrm>
          <a:off x="1044445" y="1334248"/>
          <a:ext cx="1914816" cy="607519"/>
        </a:xfrm>
        <a:custGeom>
          <a:avLst/>
          <a:gdLst/>
          <a:ahLst/>
          <a:cxnLst/>
          <a:rect l="0" t="0" r="0" b="0"/>
          <a:pathLst>
            <a:path>
              <a:moveTo>
                <a:pt x="1914816" y="0"/>
              </a:moveTo>
              <a:lnTo>
                <a:pt x="1914816" y="414006"/>
              </a:lnTo>
              <a:lnTo>
                <a:pt x="0" y="414006"/>
              </a:lnTo>
              <a:lnTo>
                <a:pt x="0" y="6075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ADCAC3-519B-47D6-84E3-8BFBB9E69B6B}">
      <dsp:nvSpPr>
        <dsp:cNvPr id="0" name=""/>
        <dsp:cNvSpPr/>
      </dsp:nvSpPr>
      <dsp:spPr>
        <a:xfrm>
          <a:off x="1914816" y="428803"/>
          <a:ext cx="2088891" cy="9054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33328E0-9B21-4C3B-8F83-896F55F26DF9}">
      <dsp:nvSpPr>
        <dsp:cNvPr id="0" name=""/>
        <dsp:cNvSpPr/>
      </dsp:nvSpPr>
      <dsp:spPr>
        <a:xfrm>
          <a:off x="2146915" y="649297"/>
          <a:ext cx="2088891" cy="9054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" pitchFamily="34" charset="0"/>
              <a:cs typeface="Arial" pitchFamily="34" charset="0"/>
            </a:rPr>
            <a:t>Are you cooking from fresh?</a:t>
          </a:r>
        </a:p>
      </dsp:txBody>
      <dsp:txXfrm>
        <a:off x="2173435" y="675817"/>
        <a:ext cx="2035851" cy="852405"/>
      </dsp:txXfrm>
    </dsp:sp>
    <dsp:sp modelId="{42078282-9E84-48EF-AF65-EA38AE9D71FD}">
      <dsp:nvSpPr>
        <dsp:cNvPr id="0" name=""/>
        <dsp:cNvSpPr/>
      </dsp:nvSpPr>
      <dsp:spPr>
        <a:xfrm>
          <a:off x="0" y="1941767"/>
          <a:ext cx="2088891" cy="8961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36AC74D-2FD9-43D5-AA83-E4D5D80E2E77}">
      <dsp:nvSpPr>
        <dsp:cNvPr id="0" name=""/>
        <dsp:cNvSpPr/>
      </dsp:nvSpPr>
      <dsp:spPr>
        <a:xfrm>
          <a:off x="232098" y="2162261"/>
          <a:ext cx="2088891" cy="89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</a:rPr>
            <a:t>YES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" pitchFamily="34" charset="0"/>
              <a:cs typeface="Arial" pitchFamily="34" charset="0"/>
            </a:rPr>
            <a:t>Try not to add salt and use an alternative flavouring instead</a:t>
          </a:r>
          <a:r>
            <a:rPr lang="en-GB" sz="1400" b="1" kern="1200" dirty="0"/>
            <a:t>.</a:t>
          </a:r>
        </a:p>
      </dsp:txBody>
      <dsp:txXfrm>
        <a:off x="258346" y="2188509"/>
        <a:ext cx="2036395" cy="843690"/>
      </dsp:txXfrm>
    </dsp:sp>
    <dsp:sp modelId="{AF079775-91A1-49E1-A827-11A758DE31B2}">
      <dsp:nvSpPr>
        <dsp:cNvPr id="0" name=""/>
        <dsp:cNvSpPr/>
      </dsp:nvSpPr>
      <dsp:spPr>
        <a:xfrm>
          <a:off x="0" y="3445473"/>
          <a:ext cx="2088891" cy="13264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4FF0DB8-E889-42AB-9769-6DA1BD7918D5}">
      <dsp:nvSpPr>
        <dsp:cNvPr id="0" name=""/>
        <dsp:cNvSpPr/>
      </dsp:nvSpPr>
      <dsp:spPr>
        <a:xfrm>
          <a:off x="232098" y="3665967"/>
          <a:ext cx="2088891" cy="13264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" pitchFamily="34" charset="0"/>
              <a:cs typeface="Arial" pitchFamily="34" charset="0"/>
            </a:rPr>
            <a:t>Cook extra portions for the freezer and or for lunch the next day.</a:t>
          </a:r>
        </a:p>
      </dsp:txBody>
      <dsp:txXfrm>
        <a:off x="270948" y="3704817"/>
        <a:ext cx="2011191" cy="1248745"/>
      </dsp:txXfrm>
    </dsp:sp>
    <dsp:sp modelId="{8A906F8C-3C00-42A2-9E55-A33C106B9CB9}">
      <dsp:nvSpPr>
        <dsp:cNvPr id="0" name=""/>
        <dsp:cNvSpPr/>
      </dsp:nvSpPr>
      <dsp:spPr>
        <a:xfrm>
          <a:off x="3829633" y="1941767"/>
          <a:ext cx="2088891" cy="7529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CF491F1-58FE-4B00-BA23-CB0E3B5D28A0}">
      <dsp:nvSpPr>
        <dsp:cNvPr id="0" name=""/>
        <dsp:cNvSpPr/>
      </dsp:nvSpPr>
      <dsp:spPr>
        <a:xfrm>
          <a:off x="4061732" y="2162261"/>
          <a:ext cx="2088891" cy="7529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/>
            <a:t>NO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" pitchFamily="34" charset="0"/>
              <a:cs typeface="Arial" pitchFamily="34" charset="0"/>
            </a:rPr>
            <a:t>Are you using processed food?</a:t>
          </a:r>
        </a:p>
      </dsp:txBody>
      <dsp:txXfrm>
        <a:off x="4083785" y="2184314"/>
        <a:ext cx="2044785" cy="708837"/>
      </dsp:txXfrm>
    </dsp:sp>
    <dsp:sp modelId="{FEF051B4-1F90-4CFA-8498-4422BF5A66B3}">
      <dsp:nvSpPr>
        <dsp:cNvPr id="0" name=""/>
        <dsp:cNvSpPr/>
      </dsp:nvSpPr>
      <dsp:spPr>
        <a:xfrm>
          <a:off x="2514548" y="3307894"/>
          <a:ext cx="2088891" cy="13264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F0F31FD-75E7-41A5-8B1D-F2FD6373C039}">
      <dsp:nvSpPr>
        <dsp:cNvPr id="0" name=""/>
        <dsp:cNvSpPr/>
      </dsp:nvSpPr>
      <dsp:spPr>
        <a:xfrm>
          <a:off x="2746647" y="3528388"/>
          <a:ext cx="2088891" cy="13264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" pitchFamily="34" charset="0"/>
              <a:cs typeface="Arial" pitchFamily="34" charset="0"/>
            </a:rPr>
            <a:t>Compare food labels and brands.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" pitchFamily="34" charset="0"/>
              <a:cs typeface="Arial" pitchFamily="34" charset="0"/>
            </a:rPr>
            <a:t>Choose lower salt options (</a:t>
          </a:r>
          <a:r>
            <a:rPr lang="en-GB" sz="1400" b="1" kern="1200" dirty="0">
              <a:solidFill>
                <a:srgbClr val="00B050"/>
              </a:solidFill>
              <a:latin typeface="Arial" pitchFamily="34" charset="0"/>
              <a:cs typeface="Arial" pitchFamily="34" charset="0"/>
            </a:rPr>
            <a:t>Green</a:t>
          </a:r>
          <a:r>
            <a:rPr lang="en-GB" sz="1400" b="1" kern="1200" dirty="0">
              <a:latin typeface="Arial" pitchFamily="34" charset="0"/>
              <a:cs typeface="Arial" pitchFamily="34" charset="0"/>
            </a:rPr>
            <a:t> or </a:t>
          </a:r>
          <a:r>
            <a:rPr lang="en-GB" sz="1400" b="1" kern="1200" dirty="0">
              <a:solidFill>
                <a:srgbClr val="FFC000"/>
              </a:solidFill>
              <a:latin typeface="Arial" pitchFamily="34" charset="0"/>
              <a:cs typeface="Arial" pitchFamily="34" charset="0"/>
            </a:rPr>
            <a:t>Amber</a:t>
          </a:r>
          <a:r>
            <a:rPr lang="en-GB" sz="1400" b="1" kern="1200" dirty="0">
              <a:latin typeface="Arial" pitchFamily="34" charset="0"/>
              <a:cs typeface="Arial" pitchFamily="34" charset="0"/>
            </a:rPr>
            <a:t>)</a:t>
          </a:r>
        </a:p>
      </dsp:txBody>
      <dsp:txXfrm>
        <a:off x="2785497" y="3567238"/>
        <a:ext cx="2011191" cy="1248745"/>
      </dsp:txXfrm>
    </dsp:sp>
    <dsp:sp modelId="{0560C92E-0164-4998-9374-C4F34F2C66E5}">
      <dsp:nvSpPr>
        <dsp:cNvPr id="0" name=""/>
        <dsp:cNvSpPr/>
      </dsp:nvSpPr>
      <dsp:spPr>
        <a:xfrm>
          <a:off x="5077936" y="3339277"/>
          <a:ext cx="2088891" cy="13264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EFA664-12DE-45D7-B4FD-9F6C769E7817}">
      <dsp:nvSpPr>
        <dsp:cNvPr id="0" name=""/>
        <dsp:cNvSpPr/>
      </dsp:nvSpPr>
      <dsp:spPr>
        <a:xfrm>
          <a:off x="5310035" y="3559771"/>
          <a:ext cx="2088891" cy="13264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Arial" pitchFamily="34" charset="0"/>
              <a:cs typeface="Arial" pitchFamily="34" charset="0"/>
            </a:rPr>
            <a:t>Consider cooking from fresh, using alternative flavourings such as herbs and spices</a:t>
          </a:r>
          <a:r>
            <a:rPr lang="en-GB" sz="1400" b="1" kern="1200" dirty="0"/>
            <a:t>. </a:t>
          </a:r>
        </a:p>
      </dsp:txBody>
      <dsp:txXfrm>
        <a:off x="5348885" y="3598621"/>
        <a:ext cx="2011191" cy="1248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586A5B6-0EF9-4F3C-80AE-565D79003F9B}" type="datetimeFigureOut">
              <a:rPr lang="en-GB"/>
              <a:pPr>
                <a:defRPr/>
              </a:pPr>
              <a:t>06/01/2024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4E750DD-3E43-4CFC-AB03-59A0A768DA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120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1648384-9B3E-4E21-A7A1-B38AAA197EDA}" type="datetimeFigureOut">
              <a:rPr lang="en-GB"/>
              <a:pPr>
                <a:defRPr/>
              </a:pPr>
              <a:t>06/01/2024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4CB2DE3-4D9A-4CDA-B775-C02514779D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767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CB2DE3-4D9A-4CDA-B775-C02514779DCF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529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CB2DE3-4D9A-4CDA-B775-C02514779DC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CB2DE3-4D9A-4CDA-B775-C02514779DC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dirty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1E11CC-0CAC-40E3-8093-B8A2DB38FACD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CB2DE3-4D9A-4CDA-B775-C02514779DC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CB2DE3-4D9A-4CDA-B775-C02514779DCF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06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CB2DE3-4D9A-4CDA-B775-C02514779DC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9747529-E514-4F29-9933-AD514D89A649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dirty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7468A0-BD6E-46EC-9EB4-F8AF8EDCDB9B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dirty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28B77E9-9503-4303-989D-D76C117DC49A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dirty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68F2C37-8C26-444C-8FD7-60DFF4058229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dirty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EFC762D-2FFA-4110-8D87-2F515353D036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CB2DE3-4D9A-4CDA-B775-C02514779DC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CB2DE3-4D9A-4CDA-B775-C02514779DC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Straight Connector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Straight Connector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5" name="Straight Connector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Oval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Oval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Oval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72923-5B71-4C26-A36F-EE9AC6F66681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23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4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C2A180-0EAF-42D6-9130-FC45C49F144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EF0F3-5456-4AC1-8BEF-CC8FC3EE4CE5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8D61D-6F30-44ED-8531-115B6B1E3BB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8F8B4-1F56-4863-96D1-F41D8563F767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B114D-8E16-4235-B5F2-5943329E69E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0E02A2F-F577-4B0D-8AF7-BEF528B7138C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33DCF0B-E1F9-47E0-97D4-43CD01511D4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9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10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11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Straight Connector 12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9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14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Straight Connector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9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Oval 20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21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22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Straight Connector 25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B4960-A776-4A32-8D23-26C466E1CD28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D9013-A251-4B00-8862-B954EC7F412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4C90A-C0AA-474B-8883-D17244234EB3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CC8469-1BDB-4CFD-997B-6AAC8712BB0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B68E-15E6-4BE7-A917-5146FE3C90B9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FA8DD-610A-4BE5-8239-868FE14F47E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6D544E5-EFB0-4567-AAAE-47ADBF66F597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57550F7-DAED-4E95-A339-62498CB590A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367C7-489E-4B24-99D2-29E0DAEB0368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3F7D7-7E9F-49EF-98BB-73D3EB6290A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7" name="Straight Connector 8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9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2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8DA87B8-FC96-4415-A25D-4860C87B3DA8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13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89FB222-E71A-450F-89D5-2BE9EF17C90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4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Oval 12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Straight Connector 19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62ABCFA-5907-4C50-BB28-505AC0B57D7E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13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B3931288-098F-49D4-A5F6-A0640BF2473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4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E8862DAB-3B21-488F-82A6-1C25E9AF06B9}" type="datetime1">
              <a:rPr lang="en-GB" smtClean="0"/>
              <a:t>06/01/2024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41312E57-912E-4713-BA58-DAEC899BCC0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1" r:id="rId4"/>
    <p:sldLayoutId id="2147483670" r:id="rId5"/>
    <p:sldLayoutId id="2147483675" r:id="rId6"/>
    <p:sldLayoutId id="2147483669" r:id="rId7"/>
    <p:sldLayoutId id="2147483676" r:id="rId8"/>
    <p:sldLayoutId id="2147483677" r:id="rId9"/>
    <p:sldLayoutId id="2147483668" r:id="rId10"/>
    <p:sldLayoutId id="214748366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9pPr>
    </p:titleStyle>
    <p:bodyStyle>
      <a:lvl1pPr marL="273050" indent="-273050" algn="l" rtl="0" fontAlgn="base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fontAlgn="base">
        <a:spcBef>
          <a:spcPct val="20000"/>
        </a:spcBef>
        <a:spcAft>
          <a:spcPct val="0"/>
        </a:spcAft>
        <a:buClr>
          <a:srgbClr val="4471A6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fontAlgn="base">
        <a:spcBef>
          <a:spcPct val="20000"/>
        </a:spcBef>
        <a:spcAft>
          <a:spcPct val="0"/>
        </a:spcAft>
        <a:buClr>
          <a:srgbClr val="B2C1DB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fontAlgn="base">
        <a:spcBef>
          <a:spcPct val="20000"/>
        </a:spcBef>
        <a:spcAft>
          <a:spcPct val="0"/>
        </a:spcAft>
        <a:buClr>
          <a:srgbClr val="DCB3B2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6.xml"/><Relationship Id="rId7" Type="http://schemas.openxmlformats.org/officeDocument/2006/relationships/hyperlink" Target="http://www.google.com/imgres?imgurl=http://upload.wikimedia.org/wikipedia/en/7/7f/Weetabix_with_milk.jpg&amp;imgrefurl=http://en.wikipedia.org/wiki/File:Weetabix_with_milk.jpg&amp;usg=__Tri0lTgCRxGsGi9QBVkuoxxOpFs=&amp;h=1944&amp;w=2592&amp;sz=1364&amp;hl=en&amp;start=15&amp;zoom=1&amp;itbs=1&amp;tbnid=uVe1XBlRjvOaqM:&amp;tbnh=113&amp;tbnw=150&amp;prev=/images?q=weetabix&amp;hl=en&amp;gbv=2&amp;tbs=isch:1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3.jpeg"/><Relationship Id="rId5" Type="http://schemas.openxmlformats.org/officeDocument/2006/relationships/hyperlink" Target="http://www.google.com/imgres?imgurl=http://upload.wikimedia.org/wikipedia/commons/7/7f/Cornflakes_with_milk_pouring_in.jpg&amp;imgrefurl=http://commons.wikimedia.org/wiki/File:Cornflakes_with_milk_pouring_in.jpg&amp;usg=__nyEt-0KZLryP3gLn50Ax1xxgM7A=&amp;h=1067&amp;w=1600&amp;sz=244&amp;hl=en&amp;start=4&amp;zoom=1&amp;itbs=1&amp;tbnid=KMBxBa7IQnq0dM:&amp;tbnh=100&amp;tbnw=150&amp;prev=/images?q=cornflakes&amp;hl=en&amp;gbv=2&amp;tbs=isch:1" TargetMode="External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Layout" Target="../slideLayouts/slideLayout6.xml"/><Relationship Id="rId7" Type="http://schemas.openxmlformats.org/officeDocument/2006/relationships/hyperlink" Target="http://www.sainsburys.co.uk/groceries/shopping/details/product_detail.jsp?bmUID=1291204614045&amp;NEW_NAVIGATOR%3c%3elevel_0_id=0&amp;NEW_NAVIGATOR%3c%3elevel_1_id=1&amp;NEW_NAVIGATOR%3c%3elevel_2_id=2534374310939561&amp;NEW_NAVIGATOR%3c%3elevel_3_id=2534374320065772&amp;NEW_NAVIGATOR%3c%3elevel_4_id=2534374320065806&amp;NEW_NAVIGATOR%3c%3elevel_5_id=2534374320066707&amp;NEW_NAVIGATOR%3c%3elevel_6_id=1689949372042519&amp;GENERIC_EVENT%3c%3egeneric_text_1=RESULT_SEARCH_CLICK&amp;GENERIC_EVENT%3c%3egeneric_text_2=be+good+to+yourself&amp;GENERIC_EVENT%3c%3egeneric_number_2=845524441910547&amp;GENERIC_EVENT%3c%3egeneric_text_3=be+good+to+yourself&amp;bmForm=log_generic_event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jpeg"/><Relationship Id="rId5" Type="http://schemas.openxmlformats.org/officeDocument/2006/relationships/hyperlink" Target="http://www.sainsburys.co.uk/groceries/shopping/details/product_detail.jsp?bmUID=1291204550769&amp;NEW_NAVIGATOR%3c%3elevel_0_id=0&amp;NEW_NAVIGATOR%3c%3elevel_1_id=1&amp;NEW_NAVIGATOR%3c%3elevel_2_id=2534374310939561&amp;NEW_NAVIGATOR%3c%3elevel_3_id=2534374320065772&amp;NEW_NAVIGATOR%3c%3elevel_4_id=2534374320065775&amp;NEW_NAVIGATOR%3c%3elevel_5_id=2534374320065827&amp;NEW_NAVIGATOR%3c%3elevel_6_id=1689949372021707&amp;GENERIC_EVENT%3c%3egeneric_text_1=RESULT_SEARCH_CLICK&amp;GENERIC_EVENT%3c%3egeneric_text_2=ready+meal&amp;GENERIC_EVENT%3c%3egeneric_number_2=845524441889735&amp;GENERIC_EVENT%3c%3egeneric_text_3=ready+meal&amp;bmForm=log_generic_event" TargetMode="External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slideLayout" Target="../slideLayouts/slideLayout6.xml"/><Relationship Id="rId7" Type="http://schemas.openxmlformats.org/officeDocument/2006/relationships/hyperlink" Target="http://www.google.com/imgres?imgurl=http://www.fotobank.ru/img/FC03-6983.jpg?size=l&amp;imgrefurl=http://fotobank.ru/image/FC03-6983.html&amp;usg=__ArSCGAOTPdncSAou2lRgZEVnaZI=&amp;h=438&amp;w=500&amp;sz=30&amp;hl=en&amp;start=3&amp;zoom=1&amp;itbs=1&amp;tbnid=Ciut2iDYajLsGM:&amp;tbnh=114&amp;tbnw=130&amp;prev=/images?q=pork+chop+and+mash&amp;hl=en&amp;gbv=2&amp;tbs=isch:1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9.jpeg"/><Relationship Id="rId5" Type="http://schemas.openxmlformats.org/officeDocument/2006/relationships/hyperlink" Target="http://www.google.com/imgres?imgurl=http://4.bp.blogspot.com/_zG2ThebS6Xk/SOEnRL1Y0AI/AAAAAAAAAQE/rhh5odAkiIo/s400/Sausage+and+mash002.jpg&amp;imgrefurl=http://cyclingcook.blogspot.com/2008/09/sausage-and-mash-for-british-food.html&amp;usg=__VnrEnMWZpAb2_t8Gz92kp_3_zB4=&amp;h=400&amp;w=300&amp;sz=28&amp;hl=en&amp;start=4&amp;zoom=1&amp;itbs=1&amp;tbnid=rLjdK-HPT6Pe_M:&amp;tbnh=124&amp;tbnw=93&amp;prev=/images?q=sausage+and+mash&amp;hl=en&amp;gbv=2&amp;tbs=isch:1" TargetMode="External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31.jp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3.xml"/><Relationship Id="rId9" Type="http://schemas.microsoft.com/office/2007/relationships/diagramDrawing" Target="../diagrams/drawin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0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wmf"/><Relationship Id="rId12" Type="http://schemas.openxmlformats.org/officeDocument/2006/relationships/image" Target="../media/image1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jpeg"/><Relationship Id="rId11" Type="http://schemas.openxmlformats.org/officeDocument/2006/relationships/image" Target="../media/image9.wmf"/><Relationship Id="rId5" Type="http://schemas.openxmlformats.org/officeDocument/2006/relationships/image" Target="../media/image3.wmf"/><Relationship Id="rId10" Type="http://schemas.openxmlformats.org/officeDocument/2006/relationships/image" Target="../media/image8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22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3888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br>
              <a:rPr lang="en-GB" dirty="0"/>
            </a:br>
            <a:r>
              <a:rPr lang="en-GB" dirty="0" err="1"/>
              <a:t>OxSalt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Lowering Salt For Health . </a:t>
            </a:r>
            <a:br>
              <a:rPr lang="en-GB" dirty="0"/>
            </a:br>
            <a:endParaRPr lang="en-GB" dirty="0"/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2286000" y="5003800"/>
            <a:ext cx="6172200" cy="13716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 descr="Salt and a salt shaker next to a salt shaker&#10;&#10;Description automatically generated">
            <a:extLst>
              <a:ext uri="{FF2B5EF4-FFF2-40B4-BE49-F238E27FC236}">
                <a16:creationId xmlns:a16="http://schemas.microsoft.com/office/drawing/2014/main" id="{A8D9F21C-1AB1-C44A-F58A-6204B7DA0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764704"/>
            <a:ext cx="3816424" cy="2539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341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u="sng" dirty="0"/>
              <a:t>Portion size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25538"/>
            <a:ext cx="7467600" cy="534828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Remember the suggested portion size on the food label might not be the portion size you put on your plate.</a:t>
            </a:r>
          </a:p>
          <a:p>
            <a:pPr>
              <a:buFont typeface="Wingdings" pitchFamily="2" charset="2"/>
              <a:buChar char="Ø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Remember to adjust the amount of salt on the food label to match your portion size.</a:t>
            </a:r>
          </a:p>
          <a:p>
            <a:pPr>
              <a:buFont typeface="Wingdings" pitchFamily="2" charset="2"/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GB" dirty="0">
                <a:latin typeface="Arial" pitchFamily="34" charset="0"/>
                <a:cs typeface="Arial" pitchFamily="34" charset="0"/>
              </a:rPr>
              <a:t>For example if the portion size on the jar is a ¼ and you are going to eat ½ jar you would need to double the salt content on the food label as this would be your actual salt intake.</a:t>
            </a:r>
          </a:p>
          <a:p>
            <a:pPr>
              <a:buFont typeface="Wingdings" pitchFamily="2" charset="2"/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b="1" i="1" u="sng" dirty="0">
                <a:latin typeface="Arial" pitchFamily="34" charset="0"/>
                <a:cs typeface="Arial" pitchFamily="34" charset="0"/>
              </a:rPr>
              <a:t>Remember your portion size, to be label wise!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F71CDF-CC3D-A355-2708-FF76CBB7D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pic>
        <p:nvPicPr>
          <p:cNvPr id="4" name="10">
            <a:hlinkClick r:id="" action="ppaction://media"/>
            <a:extLst>
              <a:ext uri="{FF2B5EF4-FFF2-40B4-BE49-F238E27FC236}">
                <a16:creationId xmlns:a16="http://schemas.microsoft.com/office/drawing/2014/main" id="{568A30D4-F894-6966-D278-6D26A0E6E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24528" y="319008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4000">
        <p:fade/>
      </p:transition>
    </mc:Choice>
    <mc:Fallback xmlns="">
      <p:transition spd="med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5" descr="Cornflakes_with_milk_pouring_in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616" y="3573016"/>
            <a:ext cx="1731962" cy="1154112"/>
          </a:xfrm>
          <a:prstGeom prst="rect">
            <a:avLst/>
          </a:prstGeom>
          <a:noFill/>
        </p:spPr>
      </p:pic>
      <p:pic>
        <p:nvPicPr>
          <p:cNvPr id="39943" name="Picture 7" descr="Weetabix_with_milk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2160" y="3573016"/>
            <a:ext cx="1590675" cy="1198562"/>
          </a:xfrm>
          <a:prstGeom prst="rect">
            <a:avLst/>
          </a:prstGeom>
          <a:noFill/>
        </p:spPr>
      </p:pic>
      <p:sp>
        <p:nvSpPr>
          <p:cNvPr id="39954" name="Rectangle 18"/>
          <p:cNvSpPr>
            <a:spLocks noChangeArrowheads="1"/>
          </p:cNvSpPr>
          <p:nvPr/>
        </p:nvSpPr>
        <p:spPr bwMode="auto">
          <a:xfrm>
            <a:off x="755576" y="2132856"/>
            <a:ext cx="2852063" cy="63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GB" sz="1600" dirty="0"/>
              <a:t>30 g bran flakes with milk </a:t>
            </a:r>
          </a:p>
          <a:p>
            <a:pPr>
              <a:spcBef>
                <a:spcPct val="20000"/>
              </a:spcBef>
            </a:pPr>
            <a:r>
              <a:rPr lang="en-GB" sz="1600" dirty="0"/>
              <a:t>0.6 g salt = 10% of your GDA</a:t>
            </a: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5220072" y="2132856"/>
            <a:ext cx="28520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600" dirty="0"/>
              <a:t>2 </a:t>
            </a:r>
            <a:r>
              <a:rPr lang="en-GB" sz="1600" dirty="0" err="1"/>
              <a:t>weetabix</a:t>
            </a:r>
            <a:r>
              <a:rPr lang="en-GB" sz="1600" dirty="0"/>
              <a:t> with milk </a:t>
            </a:r>
          </a:p>
          <a:p>
            <a:r>
              <a:rPr lang="en-GB" sz="1600" dirty="0"/>
              <a:t>0.27 g salt = 5% of your GDA</a:t>
            </a:r>
          </a:p>
        </p:txBody>
      </p:sp>
      <p:sp>
        <p:nvSpPr>
          <p:cNvPr id="39956" name="Rectangle 20"/>
          <p:cNvSpPr>
            <a:spLocks noChangeArrowheads="1"/>
          </p:cNvSpPr>
          <p:nvPr/>
        </p:nvSpPr>
        <p:spPr bwMode="auto">
          <a:xfrm>
            <a:off x="1115616" y="1340768"/>
            <a:ext cx="1492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/>
              <a:t>Swap this…</a:t>
            </a: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5580112" y="1268760"/>
            <a:ext cx="18446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/>
              <a:t>For this…</a:t>
            </a:r>
          </a:p>
        </p:txBody>
      </p:sp>
      <p:sp>
        <p:nvSpPr>
          <p:cNvPr id="39963" name="AutoShape 27"/>
          <p:cNvSpPr>
            <a:spLocks noChangeArrowheads="1"/>
          </p:cNvSpPr>
          <p:nvPr/>
        </p:nvSpPr>
        <p:spPr bwMode="auto">
          <a:xfrm>
            <a:off x="3563888" y="4005064"/>
            <a:ext cx="1903412" cy="225425"/>
          </a:xfrm>
          <a:prstGeom prst="rightArrow">
            <a:avLst>
              <a:gd name="adj1" fmla="val 50000"/>
              <a:gd name="adj2" fmla="val 2110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71600" y="188640"/>
            <a:ext cx="7467600" cy="620688"/>
          </a:xfrm>
        </p:spPr>
        <p:txBody>
          <a:bodyPr>
            <a:normAutofit/>
          </a:bodyPr>
          <a:lstStyle/>
          <a:p>
            <a:pPr algn="ctr"/>
            <a:r>
              <a:rPr lang="en-GB" sz="2800" b="1" u="sng" cap="none" dirty="0"/>
              <a:t>Breakfast ‘Swaps’</a:t>
            </a:r>
            <a:endParaRPr lang="en-GB" sz="28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2A10C-1042-A42F-E292-8E2AFE204A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7550F7-DAED-4E95-A339-62498CB590A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FC29D5CA-4970-DC79-76BC-5C81CFAD5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5252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6000">
        <p:fade/>
      </p:transition>
    </mc:Choice>
    <mc:Fallback xmlns="">
      <p:transition spd="med" advClick="0" advTm="2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7" name="Picture 7" descr="5B2A60E4-F93E-4074-87FB-1DDC07C4F861_Spec2_v1_m5657756983392010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3429000"/>
            <a:ext cx="1276350" cy="1276350"/>
          </a:xfrm>
          <a:prstGeom prst="rect">
            <a:avLst/>
          </a:prstGeom>
          <a:noFill/>
        </p:spPr>
      </p:pic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755576" y="2492896"/>
            <a:ext cx="2952328" cy="73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GB" sz="1600" dirty="0"/>
              <a:t>Cheddar cheese sandwich  &amp; ready salted crisps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GB" sz="1600" dirty="0"/>
              <a:t>2.54 g salt = 42% of your GDA</a:t>
            </a: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4788024" y="2348880"/>
            <a:ext cx="35978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1600" dirty="0"/>
              <a:t>Tuna sandwich made with tuna </a:t>
            </a:r>
          </a:p>
          <a:p>
            <a:r>
              <a:rPr lang="en-GB" sz="1600" dirty="0"/>
              <a:t>in spring water &amp; salt ‘n’ shake crisps </a:t>
            </a:r>
          </a:p>
          <a:p>
            <a:r>
              <a:rPr lang="en-GB" sz="1600" dirty="0"/>
              <a:t>1.24 g salt = 20% of your GDA</a:t>
            </a:r>
          </a:p>
        </p:txBody>
      </p:sp>
      <p:sp>
        <p:nvSpPr>
          <p:cNvPr id="40978" name="AutoShape 18"/>
          <p:cNvSpPr>
            <a:spLocks noChangeArrowheads="1"/>
          </p:cNvSpPr>
          <p:nvPr/>
        </p:nvSpPr>
        <p:spPr bwMode="auto">
          <a:xfrm>
            <a:off x="3419872" y="4005064"/>
            <a:ext cx="1903413" cy="225425"/>
          </a:xfrm>
          <a:prstGeom prst="rightArrow">
            <a:avLst>
              <a:gd name="adj1" fmla="val 50000"/>
              <a:gd name="adj2" fmla="val 2110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0980" name="Rectangle 20"/>
          <p:cNvSpPr>
            <a:spLocks noChangeArrowheads="1"/>
          </p:cNvSpPr>
          <p:nvPr/>
        </p:nvSpPr>
        <p:spPr bwMode="auto">
          <a:xfrm>
            <a:off x="1259632" y="1628800"/>
            <a:ext cx="1492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/>
              <a:t>Swap this…</a:t>
            </a:r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5436096" y="1556792"/>
            <a:ext cx="18446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/>
              <a:t>For this…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>
            <a:normAutofit/>
          </a:bodyPr>
          <a:lstStyle/>
          <a:p>
            <a:pPr algn="ctr"/>
            <a:r>
              <a:rPr lang="en-GB" sz="2800" b="1" u="sng" cap="none" dirty="0"/>
              <a:t>Light Meal ‘Swaps’</a:t>
            </a:r>
            <a:endParaRPr lang="en-GB" sz="2800" b="1" u="sng" dirty="0"/>
          </a:p>
        </p:txBody>
      </p:sp>
      <p:pic>
        <p:nvPicPr>
          <p:cNvPr id="1026" name="Picture 2" descr="C:\Documents and Settings\clare.camidge\My Documents\My Pictures\BZ3QMCAPS9PXCCADJLTU2CAI1DHI5CAJPC6O7CA35V2TSCA54A09XCAJEHVGCCA40A2JUCARFZCTACA32NC6CCAW760CYCAZ4FYSDCAIFU16BCABUYX3OCAFJR53KCAP7BLF8CA8CBIZRCA1TQD7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1600" y="3645024"/>
            <a:ext cx="1872208" cy="115212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49B2E-9D58-7197-660D-5FC2345EEE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7550F7-DAED-4E95-A339-62498CB590A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A778F41B-1F70-AE55-642F-56D2F4DDD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52520" y="317987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000">
        <p:fade/>
      </p:transition>
    </mc:Choice>
    <mc:Fallback xmlns="">
      <p:transition spd="med" advClick="0" advTm="1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683568" y="1916832"/>
            <a:ext cx="2880320" cy="102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GB" sz="1600" dirty="0"/>
              <a:t>Chicken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GB" sz="1600" dirty="0" err="1"/>
              <a:t>Tikka</a:t>
            </a:r>
            <a:r>
              <a:rPr lang="en-GB" sz="1600" dirty="0"/>
              <a:t> With Rice 500g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GB" sz="1600" dirty="0"/>
              <a:t>2.77 g salt = 46% of your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GB" sz="1600" dirty="0"/>
              <a:t>GDA</a:t>
            </a:r>
          </a:p>
        </p:txBody>
      </p:sp>
      <p:pic>
        <p:nvPicPr>
          <p:cNvPr id="41989" name="Picture 5" descr="Product information for Sainsbury's Chicken Tikka With Rice 500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3140968"/>
            <a:ext cx="1655763" cy="1655762"/>
          </a:xfrm>
          <a:prstGeom prst="rect">
            <a:avLst/>
          </a:prstGeom>
          <a:noFill/>
        </p:spPr>
      </p:pic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5220072" y="1844824"/>
            <a:ext cx="30243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600" dirty="0"/>
              <a:t>Chicken Tikka Masala With Pilau Rice, Be Good To Yourself  380g </a:t>
            </a:r>
          </a:p>
          <a:p>
            <a:r>
              <a:rPr lang="en-GB" sz="1600" dirty="0"/>
              <a:t>0.84 g salt = 14% of your GDA</a:t>
            </a:r>
          </a:p>
        </p:txBody>
      </p:sp>
      <p:pic>
        <p:nvPicPr>
          <p:cNvPr id="41991" name="Picture 7" descr="Product information for Sainsbury's Chicken Tikka Masala With Pilau Rice, Be Good To Yourself 400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84168" y="3212976"/>
            <a:ext cx="1471612" cy="1471612"/>
          </a:xfrm>
          <a:prstGeom prst="rect">
            <a:avLst/>
          </a:prstGeom>
          <a:noFill/>
        </p:spPr>
      </p:pic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971600" y="1124744"/>
            <a:ext cx="1492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/>
              <a:t>Swap this…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5508104" y="1052736"/>
            <a:ext cx="18446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/>
              <a:t>For this…</a:t>
            </a:r>
          </a:p>
        </p:txBody>
      </p:sp>
      <p:sp>
        <p:nvSpPr>
          <p:cNvPr id="41998" name="AutoShape 14"/>
          <p:cNvSpPr>
            <a:spLocks noChangeArrowheads="1"/>
          </p:cNvSpPr>
          <p:nvPr/>
        </p:nvSpPr>
        <p:spPr bwMode="auto">
          <a:xfrm>
            <a:off x="3419872" y="3717032"/>
            <a:ext cx="1903413" cy="225425"/>
          </a:xfrm>
          <a:prstGeom prst="rightArrow">
            <a:avLst>
              <a:gd name="adj1" fmla="val 50000"/>
              <a:gd name="adj2" fmla="val 2110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562074"/>
          </a:xfrm>
        </p:spPr>
        <p:txBody>
          <a:bodyPr>
            <a:normAutofit/>
          </a:bodyPr>
          <a:lstStyle/>
          <a:p>
            <a:pPr algn="ctr"/>
            <a:r>
              <a:rPr lang="en-GB" sz="2800" b="1" u="sng" cap="none" dirty="0"/>
              <a:t>Main Meal ‘Swaps’</a:t>
            </a:r>
            <a:endParaRPr lang="en-GB" sz="28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A5055F-9A57-B582-59B5-DABA2D911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7550F7-DAED-4E95-A339-62498CB590A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pic>
        <p:nvPicPr>
          <p:cNvPr id="3" name="13">
            <a:hlinkClick r:id="" action="ppaction://media"/>
            <a:extLst>
              <a:ext uri="{FF2B5EF4-FFF2-40B4-BE49-F238E27FC236}">
                <a16:creationId xmlns:a16="http://schemas.microsoft.com/office/drawing/2014/main" id="{2B4CC380-60B8-833B-3C3C-8CCB7E1DE1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68544" y="366404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1" name="Picture 13" descr="Sausage%2Band%2Bmash00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3068960"/>
            <a:ext cx="1457325" cy="1603375"/>
          </a:xfrm>
          <a:prstGeom prst="rect">
            <a:avLst/>
          </a:prstGeom>
          <a:noFill/>
        </p:spPr>
      </p:pic>
      <p:pic>
        <p:nvPicPr>
          <p:cNvPr id="37903" name="Picture 15" descr="FC03-6983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4128" y="3068960"/>
            <a:ext cx="1844675" cy="1617663"/>
          </a:xfrm>
          <a:prstGeom prst="rect">
            <a:avLst/>
          </a:prstGeom>
          <a:noFill/>
        </p:spPr>
      </p:pic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611560" y="2060848"/>
            <a:ext cx="338437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600" dirty="0"/>
              <a:t>2 Sausages and mashed potato with gravy </a:t>
            </a:r>
          </a:p>
          <a:p>
            <a:r>
              <a:rPr lang="en-GB" sz="1600" dirty="0"/>
              <a:t>2.4 g salt = 40% of your GDA</a:t>
            </a:r>
          </a:p>
          <a:p>
            <a:endParaRPr lang="en-GB" sz="1600" dirty="0"/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5004048" y="2060848"/>
            <a:ext cx="3008324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GB" sz="1600" dirty="0"/>
              <a:t>Pork chop and mashed potato</a:t>
            </a:r>
            <a:br>
              <a:rPr lang="en-GB" sz="1600" dirty="0"/>
            </a:br>
            <a:r>
              <a:rPr lang="en-GB" sz="1600" dirty="0"/>
              <a:t>with gravy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GB" sz="1600" dirty="0"/>
              <a:t>0.68 g salt = 11% of your  GDA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GB" sz="1600" dirty="0"/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1259632" y="1412776"/>
            <a:ext cx="1492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/>
              <a:t>Swap this…</a:t>
            </a: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5652120" y="1268760"/>
            <a:ext cx="1844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/>
              <a:t>For this…</a:t>
            </a:r>
          </a:p>
        </p:txBody>
      </p:sp>
      <p:sp>
        <p:nvSpPr>
          <p:cNvPr id="37908" name="AutoShape 20"/>
          <p:cNvSpPr>
            <a:spLocks noChangeArrowheads="1"/>
          </p:cNvSpPr>
          <p:nvPr/>
        </p:nvSpPr>
        <p:spPr bwMode="auto">
          <a:xfrm>
            <a:off x="3275856" y="3645024"/>
            <a:ext cx="1903413" cy="225425"/>
          </a:xfrm>
          <a:prstGeom prst="rightArrow">
            <a:avLst>
              <a:gd name="adj1" fmla="val 50000"/>
              <a:gd name="adj2" fmla="val 2110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/>
          </a:bodyPr>
          <a:lstStyle/>
          <a:p>
            <a:pPr algn="ctr"/>
            <a:r>
              <a:rPr lang="en-GB" sz="2800" b="1" u="sng" cap="none" dirty="0"/>
              <a:t>Evening Meal ‘Swaps’</a:t>
            </a:r>
            <a:endParaRPr lang="en-GB" sz="2800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BC89E-45C1-E8B4-839C-1C193F062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7550F7-DAED-4E95-A339-62498CB590A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99C0E080-71B6-4F16-09DD-B10DC4769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52520" y="364502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06090"/>
          </a:xfrm>
        </p:spPr>
        <p:txBody>
          <a:bodyPr>
            <a:normAutofit/>
          </a:bodyPr>
          <a:lstStyle/>
          <a:p>
            <a:pPr algn="ctr"/>
            <a:r>
              <a:rPr lang="en-GB" sz="2800" b="1" u="sng" dirty="0">
                <a:solidFill>
                  <a:srgbClr val="002060"/>
                </a:solidFill>
              </a:rPr>
              <a:t>Does less salt mean less taste?</a:t>
            </a:r>
            <a:endParaRPr lang="en-GB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7467600" cy="5277200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None/>
              <a:defRPr/>
            </a:pPr>
            <a:endParaRPr lang="en-GB" dirty="0"/>
          </a:p>
          <a:p>
            <a:pPr marL="274320" indent="-27432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GB" dirty="0">
                <a:latin typeface="Arial" pitchFamily="34" charset="0"/>
                <a:cs typeface="Arial" pitchFamily="34" charset="0"/>
              </a:rPr>
              <a:t>Your taste buds will adapt to less salty foods and this will allow the natural flavours of the foods to   come through.  </a:t>
            </a:r>
          </a:p>
          <a:p>
            <a:pPr marL="274320" indent="-274320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74320" indent="-27432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GB" dirty="0">
                <a:latin typeface="Arial" pitchFamily="34" charset="0"/>
                <a:cs typeface="Arial" pitchFamily="34" charset="0"/>
              </a:rPr>
              <a:t>Adding flavourings such as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herbs, spices, lemon garlic,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chilli, ginger or curry powders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instead of salt.  </a:t>
            </a:r>
          </a:p>
          <a:p>
            <a:pPr marL="274320" indent="-274320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marL="274320" indent="-274320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GB" dirty="0">
                <a:latin typeface="Arial" pitchFamily="34" charset="0"/>
                <a:cs typeface="Arial" pitchFamily="34" charset="0"/>
              </a:rPr>
              <a:t>We don’t recommend artificial salt substitutes as they can be harmful for people with kidney disease.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6C17A-E96C-A94F-2DE2-083B321E32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pic>
        <p:nvPicPr>
          <p:cNvPr id="6" name="Picture 5" descr="A bowl of spices and herbs in wooden spoons&#10;&#10;Description automatically generated">
            <a:extLst>
              <a:ext uri="{FF2B5EF4-FFF2-40B4-BE49-F238E27FC236}">
                <a16:creationId xmlns:a16="http://schemas.microsoft.com/office/drawing/2014/main" id="{61B08471-0499-EE5C-DF72-D0C461747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579391"/>
            <a:ext cx="2519181" cy="2511921"/>
          </a:xfrm>
          <a:prstGeom prst="rect">
            <a:avLst/>
          </a:prstGeom>
        </p:spPr>
      </p:pic>
      <p:pic>
        <p:nvPicPr>
          <p:cNvPr id="8" name="15">
            <a:hlinkClick r:id="" action="ppaction://media"/>
            <a:extLst>
              <a:ext uri="{FF2B5EF4-FFF2-40B4-BE49-F238E27FC236}">
                <a16:creationId xmlns:a16="http://schemas.microsoft.com/office/drawing/2014/main" id="{E7E424CD-87DE-D44E-B9FC-1D4DF440A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2520" y="338182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3000">
        <p:fade/>
      </p:transition>
    </mc:Choice>
    <mc:Fallback xmlns="">
      <p:transition spd="med" advClick="0" advTm="6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50106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u="sng" dirty="0"/>
              <a:t>Decision making flow chart to reduce the amount of salt in our diet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69122639"/>
              </p:ext>
            </p:extLst>
          </p:nvPr>
        </p:nvGraphicFramePr>
        <p:xfrm>
          <a:off x="457200" y="1052736"/>
          <a:ext cx="7427168" cy="542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B7E11-9E58-7431-24AF-6F1F9C4A8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973FD6-223E-D65D-7034-A3CA28E24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40552" y="350100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0">
        <p:fade/>
      </p:transition>
    </mc:Choice>
    <mc:Fallback xmlns="">
      <p:transition spd="med"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620688"/>
          </a:xfrm>
        </p:spPr>
        <p:txBody>
          <a:bodyPr>
            <a:normAutofit/>
          </a:bodyPr>
          <a:lstStyle/>
          <a:p>
            <a:pPr algn="ctr"/>
            <a:r>
              <a:rPr lang="en-GB" sz="2800" b="1" u="sng" dirty="0">
                <a:solidFill>
                  <a:srgbClr val="002060"/>
                </a:solidFill>
              </a:rPr>
              <a:t>Tips on how to reduce your salt intake</a:t>
            </a:r>
            <a:endParaRPr lang="en-GB" sz="2800" dirty="0"/>
          </a:p>
        </p:txBody>
      </p:sp>
      <p:sp>
        <p:nvSpPr>
          <p:cNvPr id="3379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6712"/>
            <a:ext cx="7467600" cy="576064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Try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not</a:t>
            </a:r>
            <a:r>
              <a:rPr lang="en-GB" dirty="0">
                <a:latin typeface="Arial" pitchFamily="34" charset="0"/>
                <a:cs typeface="Arial" pitchFamily="34" charset="0"/>
              </a:rPr>
              <a:t> putting salt on the table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and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not</a:t>
            </a:r>
            <a:r>
              <a:rPr lang="en-GB" dirty="0">
                <a:latin typeface="Arial" pitchFamily="34" charset="0"/>
                <a:cs typeface="Arial" pitchFamily="34" charset="0"/>
              </a:rPr>
              <a:t> adding salt during cooking.</a:t>
            </a:r>
          </a:p>
          <a:p>
            <a:pPr>
              <a:buFont typeface="Wingdings" pitchFamily="2" charset="2"/>
              <a:buChar char="Ø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Cook foods from fresh so you know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what is in them.</a:t>
            </a:r>
          </a:p>
          <a:p>
            <a:pPr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Instead of salt, use black pepper,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herbs and spices to flavour food.</a:t>
            </a:r>
          </a:p>
          <a:p>
            <a:pPr>
              <a:buFont typeface="Wingdings" pitchFamily="2" charset="2"/>
              <a:buChar char="Ø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Cut down on processed foods such as bacon, sausages, cheese and canned food containing salt.</a:t>
            </a:r>
          </a:p>
          <a:p>
            <a:pPr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Plan meals so you can cook extra to take for lunch the next day – this will save money too.</a:t>
            </a:r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69503-D619-446D-DE84-F15D3A4F2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pic>
        <p:nvPicPr>
          <p:cNvPr id="5" name="Picture 4" descr="A salt shaker with a caution tape&#10;&#10;Description automatically generated">
            <a:extLst>
              <a:ext uri="{FF2B5EF4-FFF2-40B4-BE49-F238E27FC236}">
                <a16:creationId xmlns:a16="http://schemas.microsoft.com/office/drawing/2014/main" id="{A11299F0-C3A3-7D6D-980D-EF78D08A8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196752"/>
            <a:ext cx="1904200" cy="2852936"/>
          </a:xfrm>
          <a:prstGeom prst="rect">
            <a:avLst/>
          </a:prstGeom>
        </p:spPr>
      </p:pic>
      <p:pic>
        <p:nvPicPr>
          <p:cNvPr id="6" name="17">
            <a:hlinkClick r:id="" action="ppaction://media"/>
            <a:extLst>
              <a:ext uri="{FF2B5EF4-FFF2-40B4-BE49-F238E27FC236}">
                <a16:creationId xmlns:a16="http://schemas.microsoft.com/office/drawing/2014/main" id="{94FBEB73-1CDA-F3F8-6C3B-8FCF91C61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2520" y="341223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9000">
        <p:fade/>
      </p:transition>
    </mc:Choice>
    <mc:Fallback xmlns="">
      <p:transition spd="med" advClick="0" advTm="3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7859216" cy="634082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u="sng" dirty="0"/>
              <a:t>Comparing different food types &amp; brands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Next time you are in a shop, try to pick out three items that you think are high in salt and three items that you think are low in salt.</a:t>
            </a:r>
          </a:p>
          <a:p>
            <a:pPr>
              <a:buFont typeface="Wingdings" pitchFamily="2" charset="2"/>
              <a:buChar char="Ø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Check their food labels to see if you are right!</a:t>
            </a:r>
          </a:p>
          <a:p>
            <a:pPr>
              <a:buFont typeface="Wingdings" pitchFamily="2" charset="2"/>
              <a:buChar char="Ø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Think whether these items surprised you by their salt content?</a:t>
            </a:r>
          </a:p>
          <a:p>
            <a:pPr>
              <a:buFont typeface="Wingdings" pitchFamily="2" charset="2"/>
              <a:buChar char="Ø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0A77D-C3CF-8DC6-27F9-1A62B80FD4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pic>
        <p:nvPicPr>
          <p:cNvPr id="4" name="18">
            <a:hlinkClick r:id="" action="ppaction://media"/>
            <a:extLst>
              <a:ext uri="{FF2B5EF4-FFF2-40B4-BE49-F238E27FC236}">
                <a16:creationId xmlns:a16="http://schemas.microsoft.com/office/drawing/2014/main" id="{820E766E-5037-AB92-166D-E5E8BFD66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6536" y="393305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000">
        <p:fade/>
      </p:transition>
    </mc:Choice>
    <mc:Fallback xmlns="">
      <p:transition spd="med" advClick="0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341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u="sng" dirty="0"/>
              <a:t>Additional information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25538"/>
            <a:ext cx="7467600" cy="534828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Other sources of information that you may find useful are:</a:t>
            </a:r>
          </a:p>
          <a:p>
            <a:pPr>
              <a:buFont typeface="Wingdings" pitchFamily="2" charset="2"/>
              <a:buChar char="Ø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WASH, World action on Salt   </a:t>
            </a:r>
            <a:r>
              <a:rPr lang="en-GB" b="1" i="1" u="sng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www.worldactiononsalt.com</a:t>
            </a:r>
            <a:endParaRPr lang="en-GB" b="1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UK NICE National Institute of Clinical Excellence </a:t>
            </a:r>
            <a:r>
              <a:rPr lang="en-GB" b="1" i="1" u="sng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www.nice.org.uk</a:t>
            </a:r>
            <a:endParaRPr lang="en-GB" b="1" u="sng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GB" dirty="0">
                <a:latin typeface="Arial" pitchFamily="34" charset="0"/>
                <a:cs typeface="Arial" pitchFamily="34" charset="0"/>
              </a:rPr>
              <a:t>US CDC     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b="1" i="1" u="sng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www.cdc.gov/salt/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122E5-0B9F-B332-BB17-B73A120052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pic>
        <p:nvPicPr>
          <p:cNvPr id="7" name="19">
            <a:hlinkClick r:id="" action="ppaction://media"/>
            <a:extLst>
              <a:ext uri="{FF2B5EF4-FFF2-40B4-BE49-F238E27FC236}">
                <a16:creationId xmlns:a16="http://schemas.microsoft.com/office/drawing/2014/main" id="{16735C0F-5A4E-2ACF-BD8B-AE48FDD36B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0552" y="321604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0">
        <p:fade/>
      </p:transition>
    </mc:Choice>
    <mc:Fallback xmlns="">
      <p:transition spd="med"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7467600" cy="114300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u="sng" dirty="0"/>
              <a:t>Lowering Salt for Health</a:t>
            </a:r>
          </a:p>
        </p:txBody>
      </p:sp>
      <p:pic>
        <p:nvPicPr>
          <p:cNvPr id="16386" name="Picture 2" descr="C:\Documents and Settings\clare.camidge\Local Settings\Temporary Internet Files\Content.IE5\ZCX8YIZV\MC900264400[1].wmf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6732588" y="1916113"/>
            <a:ext cx="1277937" cy="1441450"/>
          </a:xfrm>
        </p:spPr>
      </p:pic>
      <p:pic>
        <p:nvPicPr>
          <p:cNvPr id="16387" name="Picture 11" descr="C:\Documents and Settings\clare.camidge\Local Settings\Temporary Internet Files\Content.IE5\G92VW1YR\MP900443944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088" y="1700213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12" descr="C:\Documents and Settings\clare.camidge\Local Settings\Temporary Internet Files\Content.IE5\G92VW1YR\MC900037088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825" y="4868863"/>
            <a:ext cx="1474788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13" descr="C:\Documents and Settings\clare.camidge\Local Settings\Temporary Internet Files\Content.IE5\G92VW1YR\MC900232124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4525" y="3860800"/>
            <a:ext cx="2690813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16" descr="C:\Documents and Settings\clare.camidge\Local Settings\Temporary Internet Files\Content.IE5\G92VW1YR\MC900280413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79838" y="1412875"/>
            <a:ext cx="1924050" cy="277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19" descr="C:\Documents and Settings\clare.camidge\Local Settings\Temporary Internet Files\Content.IE5\MHFEBDIG\MP900443470[1]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19475" y="4365625"/>
            <a:ext cx="1857375" cy="220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20" descr="C:\Documents and Settings\clare.camidge\Local Settings\Temporary Internet Files\Content.IE5\G92VW1YR\MC900290258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35150" y="3789363"/>
            <a:ext cx="1387475" cy="148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20CAF-41EE-F9E0-96B5-FCAD78281B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7" name="1">
            <a:hlinkClick r:id="" action="ppaction://media"/>
            <a:extLst>
              <a:ext uri="{FF2B5EF4-FFF2-40B4-BE49-F238E27FC236}">
                <a16:creationId xmlns:a16="http://schemas.microsoft.com/office/drawing/2014/main" id="{EABB7AD3-B709-C722-CB04-6E80A3D91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252520" y="376634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3000">
        <p:fade/>
      </p:transition>
    </mc:Choice>
    <mc:Fallback xmlns="">
      <p:transition spd="med" advClick="0" advTm="4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9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0609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2800" b="1" u="sng" dirty="0"/>
              <a:t>Introduction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GB" b="1" u="sng" dirty="0">
                <a:solidFill>
                  <a:srgbClr val="002060"/>
                </a:solidFill>
              </a:rPr>
              <a:t>What is Salt?</a:t>
            </a:r>
          </a:p>
          <a:p>
            <a:pPr>
              <a:buFont typeface="Wingdings" pitchFamily="2" charset="2"/>
              <a:buNone/>
            </a:pPr>
            <a:endParaRPr lang="en-GB" dirty="0"/>
          </a:p>
          <a:p>
            <a:pPr>
              <a:buFont typeface="Wingdings" pitchFamily="2" charset="2"/>
              <a:buNone/>
            </a:pPr>
            <a:r>
              <a:rPr lang="en-GB" dirty="0">
                <a:latin typeface="Arial" pitchFamily="34" charset="0"/>
                <a:cs typeface="Arial" pitchFamily="34" charset="0"/>
              </a:rPr>
              <a:t>Salt is made up of the minerals sodium and chloride.  </a:t>
            </a:r>
          </a:p>
          <a:p>
            <a:pPr>
              <a:buFont typeface="Wingdings" pitchFamily="2" charset="2"/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GB" dirty="0">
                <a:latin typeface="Arial" pitchFamily="34" charset="0"/>
                <a:cs typeface="Arial" pitchFamily="34" charset="0"/>
              </a:rPr>
              <a:t>It is recommended by the UK National Institute for Health and Clinical Excellence (NICE) that we eat no more than 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en-GB" dirty="0">
                <a:latin typeface="Arial" pitchFamily="34" charset="0"/>
                <a:cs typeface="Arial" pitchFamily="34" charset="0"/>
              </a:rPr>
              <a:t> grams of salt per day.  By the year 2025 they recommend that we should aim to be eating 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GB" dirty="0">
                <a:latin typeface="Arial" pitchFamily="34" charset="0"/>
                <a:cs typeface="Arial" pitchFamily="34" charset="0"/>
              </a:rPr>
              <a:t> grams per day.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29C05-CF4B-3155-4854-81709AFF49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pic>
        <p:nvPicPr>
          <p:cNvPr id="5" name="Picture 4" descr="A pile of white salt&#10;&#10;Description automatically generated">
            <a:extLst>
              <a:ext uri="{FF2B5EF4-FFF2-40B4-BE49-F238E27FC236}">
                <a16:creationId xmlns:a16="http://schemas.microsoft.com/office/drawing/2014/main" id="{8EC0BB97-6C50-7BF5-8D05-44692F6ED3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548680"/>
            <a:ext cx="2526792" cy="1764792"/>
          </a:xfrm>
          <a:prstGeom prst="rect">
            <a:avLst/>
          </a:prstGeom>
        </p:spPr>
      </p:pic>
      <p:pic>
        <p:nvPicPr>
          <p:cNvPr id="7" name="Picture 6" descr="A sign with red and green text&#10;&#10;Description automatically generated">
            <a:extLst>
              <a:ext uri="{FF2B5EF4-FFF2-40B4-BE49-F238E27FC236}">
                <a16:creationId xmlns:a16="http://schemas.microsoft.com/office/drawing/2014/main" id="{EA1CC705-2F0B-D56F-E699-08FDC880A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118418"/>
            <a:ext cx="1792224" cy="1469136"/>
          </a:xfrm>
          <a:prstGeom prst="rect">
            <a:avLst/>
          </a:prstGeom>
        </p:spPr>
      </p:pic>
      <p:pic>
        <p:nvPicPr>
          <p:cNvPr id="10" name="3">
            <a:hlinkClick r:id="" action="ppaction://media"/>
            <a:extLst>
              <a:ext uri="{FF2B5EF4-FFF2-40B4-BE49-F238E27FC236}">
                <a16:creationId xmlns:a16="http://schemas.microsoft.com/office/drawing/2014/main" id="{67B654CF-B803-8766-4121-413F33F1A3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96536" y="321297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000">
        <p:fade/>
      </p:transition>
    </mc:Choice>
    <mc:Fallback xmlns="">
      <p:transition spd="med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78098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br>
              <a:rPr lang="en-GB" sz="2800" b="1" u="sng" dirty="0">
                <a:solidFill>
                  <a:srgbClr val="002060"/>
                </a:solidFill>
              </a:rPr>
            </a:br>
            <a:r>
              <a:rPr lang="en-GB" sz="2800" b="1" u="sng" dirty="0">
                <a:solidFill>
                  <a:srgbClr val="002060"/>
                </a:solidFill>
              </a:rPr>
              <a:t>Why should I reduce the amount of salt in my diet?</a:t>
            </a:r>
            <a:endParaRPr lang="en-GB" sz="2800" dirty="0"/>
          </a:p>
        </p:txBody>
      </p:sp>
      <p:sp>
        <p:nvSpPr>
          <p:cNvPr id="19458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7467600" cy="5349081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endParaRPr lang="en-GB" dirty="0"/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Reducing salt can lower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your blood pressure.</a:t>
            </a:r>
          </a:p>
          <a:p>
            <a:pPr>
              <a:buFont typeface="Wingdings" pitchFamily="2" charset="2"/>
              <a:buChar char="v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High blood pressure is a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big risk factor for stroke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and developing heart disease.</a:t>
            </a:r>
          </a:p>
          <a:p>
            <a:pPr>
              <a:buFont typeface="Wingdings" pitchFamily="2" charset="2"/>
              <a:buChar char="v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Lowering your salt intake can reduce your risk of developing high blood pressure.</a:t>
            </a:r>
          </a:p>
          <a:p>
            <a:pPr>
              <a:buFont typeface="Wingdings" pitchFamily="2" charset="2"/>
              <a:buChar char="v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People with high blood pressure are </a:t>
            </a: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 </a:t>
            </a:r>
            <a:r>
              <a:rPr lang="en-GB" dirty="0">
                <a:latin typeface="Arial" pitchFamily="34" charset="0"/>
                <a:cs typeface="Arial" pitchFamily="34" charset="0"/>
              </a:rPr>
              <a:t>times more likely to develop heart disease or suffer a stroke</a:t>
            </a:r>
            <a:r>
              <a:rPr lang="en-GB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8ECA0-3B30-C673-2857-1CA6C2FEE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pic>
        <p:nvPicPr>
          <p:cNvPr id="5" name="Picture 4" descr="A close-up of a person's hand&#10;&#10;Description automatically generated">
            <a:extLst>
              <a:ext uri="{FF2B5EF4-FFF2-40B4-BE49-F238E27FC236}">
                <a16:creationId xmlns:a16="http://schemas.microsoft.com/office/drawing/2014/main" id="{945759C7-F235-B0D2-5A95-555B3D29B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430" y="1676772"/>
            <a:ext cx="3147158" cy="2088232"/>
          </a:xfrm>
          <a:prstGeom prst="rect">
            <a:avLst/>
          </a:prstGeom>
        </p:spPr>
      </p:pic>
      <p:pic>
        <p:nvPicPr>
          <p:cNvPr id="6" name="4">
            <a:hlinkClick r:id="" action="ppaction://media"/>
            <a:extLst>
              <a:ext uri="{FF2B5EF4-FFF2-40B4-BE49-F238E27FC236}">
                <a16:creationId xmlns:a16="http://schemas.microsoft.com/office/drawing/2014/main" id="{2CCC9C64-A10D-AA49-DB12-F1C7CA550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6536" y="306896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0">
        <p:fade/>
      </p:transition>
    </mc:Choice>
    <mc:Fallback xmlns="">
      <p:transition spd="med" advClick="0" advTm="5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b="1" u="sng" dirty="0">
                <a:solidFill>
                  <a:srgbClr val="002060"/>
                </a:solidFill>
              </a:rPr>
              <a:t>Why should I reduce the amount of salt in my diet?</a:t>
            </a:r>
            <a:endParaRPr lang="en-GB" sz="2800" dirty="0"/>
          </a:p>
        </p:txBody>
      </p:sp>
      <p:sp>
        <p:nvSpPr>
          <p:cNvPr id="21505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A rise in blood pressure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with age is dependent on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the amount of salt in your diet  </a:t>
            </a:r>
          </a:p>
          <a:p>
            <a:pPr>
              <a:buFont typeface="Wingdings" pitchFamily="2" charset="2"/>
              <a:buChar char="v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The higher the salt intake the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higher the rise in blood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pressure with age. </a:t>
            </a:r>
          </a:p>
          <a:p>
            <a:pPr>
              <a:buFont typeface="Wingdings" pitchFamily="2" charset="2"/>
              <a:buChar char="v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Reducing your salt intake reduces the rise in blood pressure with age.   </a:t>
            </a:r>
          </a:p>
          <a:p>
            <a:pPr>
              <a:buFont typeface="Wingdings" pitchFamily="2" charset="2"/>
              <a:buChar char="v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Remember: High blood pressure damages kidneys!</a:t>
            </a:r>
          </a:p>
          <a:p>
            <a:pPr>
              <a:buFont typeface="Wingdings" pitchFamily="2" charset="2"/>
              <a:buNone/>
            </a:pPr>
            <a:endParaRPr lang="en-GB" b="1" u="sng" dirty="0"/>
          </a:p>
          <a:p>
            <a:pPr>
              <a:buFont typeface="Wingdings" pitchFamily="2" charset="2"/>
              <a:buNone/>
            </a:pPr>
            <a:r>
              <a:rPr lang="en-GB" b="1" u="sng" dirty="0">
                <a:solidFill>
                  <a:srgbClr val="002060"/>
                </a:solidFill>
              </a:rPr>
              <a:t> </a:t>
            </a:r>
            <a:endParaRPr lang="en-GB" b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DD0C5-FDB2-E9DA-001A-459060DCD0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pic>
        <p:nvPicPr>
          <p:cNvPr id="5" name="Picture 4" descr="A stethoscope and a heart&#10;&#10;Description automatically generated">
            <a:extLst>
              <a:ext uri="{FF2B5EF4-FFF2-40B4-BE49-F238E27FC236}">
                <a16:creationId xmlns:a16="http://schemas.microsoft.com/office/drawing/2014/main" id="{F2B643A5-E95E-C921-7880-0266D40E8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703" y="1196752"/>
            <a:ext cx="2283892" cy="3421803"/>
          </a:xfrm>
          <a:prstGeom prst="rect">
            <a:avLst/>
          </a:prstGeom>
        </p:spPr>
      </p:pic>
      <p:pic>
        <p:nvPicPr>
          <p:cNvPr id="6" name="5">
            <a:hlinkClick r:id="" action="ppaction://media"/>
            <a:extLst>
              <a:ext uri="{FF2B5EF4-FFF2-40B4-BE49-F238E27FC236}">
                <a16:creationId xmlns:a16="http://schemas.microsoft.com/office/drawing/2014/main" id="{8ADD49AE-65DE-5C3E-CBEC-57C56E70E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6536" y="335699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6000">
        <p:fade/>
      </p:transition>
    </mc:Choice>
    <mc:Fallback xmlns="">
      <p:transition spd="med" advClick="0" advTm="2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800" b="1" u="sng" dirty="0"/>
              <a:t>What are the main sources </a:t>
            </a:r>
            <a:br>
              <a:rPr lang="en-GB" sz="2800" b="1" u="sng" dirty="0"/>
            </a:br>
            <a:r>
              <a:rPr lang="en-GB" sz="2800" b="1" u="sng" dirty="0"/>
              <a:t>of salt in our diet?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GB" b="1" dirty="0">
                <a:latin typeface="Arial" pitchFamily="34" charset="0"/>
                <a:cs typeface="Arial" pitchFamily="34" charset="0"/>
              </a:rPr>
              <a:t>75%</a:t>
            </a:r>
            <a:r>
              <a:rPr lang="en-GB" dirty="0">
                <a:latin typeface="Arial" pitchFamily="34" charset="0"/>
                <a:cs typeface="Arial" pitchFamily="34" charset="0"/>
              </a:rPr>
              <a:t> of the salt we eat is hidden in the food we buy, particularly processed foods.  </a:t>
            </a:r>
          </a:p>
          <a:p>
            <a:pPr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These include:</a:t>
            </a:r>
          </a:p>
          <a:p>
            <a:pPr lvl="1"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Processed meats e.g. bacon, ham and sausages</a:t>
            </a:r>
          </a:p>
          <a:p>
            <a:pPr lvl="1"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Pizza</a:t>
            </a:r>
          </a:p>
          <a:p>
            <a:pPr lvl="1"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Ready meals</a:t>
            </a:r>
          </a:p>
          <a:p>
            <a:pPr lvl="1"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Jars of cook in sauces </a:t>
            </a:r>
          </a:p>
          <a:p>
            <a:pPr lvl="1"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Shop-bought soups </a:t>
            </a:r>
          </a:p>
          <a:p>
            <a:pPr lvl="1"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Potato chips, crisps and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other savoury snacks</a:t>
            </a:r>
          </a:p>
          <a:p>
            <a:pPr lvl="1">
              <a:buNone/>
            </a:pPr>
            <a:endParaRPr lang="en-GB" dirty="0"/>
          </a:p>
          <a:p>
            <a:pPr lvl="1">
              <a:buFont typeface="Wingdings" pitchFamily="2" charset="2"/>
              <a:buChar char="v"/>
            </a:pPr>
            <a:endParaRPr lang="en-GB" b="1" u="sng" dirty="0"/>
          </a:p>
          <a:p>
            <a:pPr>
              <a:buFont typeface="Wingdings" pitchFamily="2" charset="2"/>
              <a:buChar char="v"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CDDBD-F8AB-6CA0-8A0B-077418050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6" name="Picture 5" descr="A pepperoni pizza on a wood surface&#10;&#10;Description automatically generated">
            <a:extLst>
              <a:ext uri="{FF2B5EF4-FFF2-40B4-BE49-F238E27FC236}">
                <a16:creationId xmlns:a16="http://schemas.microsoft.com/office/drawing/2014/main" id="{2A374F60-126D-67B1-461B-BABE9FEC1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789040"/>
            <a:ext cx="2783721" cy="1847081"/>
          </a:xfrm>
          <a:prstGeom prst="rect">
            <a:avLst/>
          </a:prstGeom>
        </p:spPr>
      </p:pic>
      <p:pic>
        <p:nvPicPr>
          <p:cNvPr id="8" name="Picture 7" descr="A group of meats and sausages&#10;&#10;Description automatically generated">
            <a:extLst>
              <a:ext uri="{FF2B5EF4-FFF2-40B4-BE49-F238E27FC236}">
                <a16:creationId xmlns:a16="http://schemas.microsoft.com/office/drawing/2014/main" id="{5A0C2390-7954-27D2-770D-F587E10E6F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98" y="2039555"/>
            <a:ext cx="1425019" cy="1345074"/>
          </a:xfrm>
          <a:prstGeom prst="rect">
            <a:avLst/>
          </a:prstGeom>
        </p:spPr>
      </p:pic>
      <p:pic>
        <p:nvPicPr>
          <p:cNvPr id="9" name="6">
            <a:hlinkClick r:id="" action="ppaction://media"/>
            <a:extLst>
              <a:ext uri="{FF2B5EF4-FFF2-40B4-BE49-F238E27FC236}">
                <a16:creationId xmlns:a16="http://schemas.microsoft.com/office/drawing/2014/main" id="{5E39A9B5-8938-5011-1963-DC856145B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4528" y="320401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2000">
        <p:fade/>
      </p:transition>
    </mc:Choice>
    <mc:Fallback xmlns="">
      <p:transition spd="med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22114"/>
          </a:xfrm>
        </p:spPr>
        <p:txBody>
          <a:bodyPr>
            <a:normAutofit/>
          </a:bodyPr>
          <a:lstStyle/>
          <a:p>
            <a:pPr algn="ctr"/>
            <a:r>
              <a:rPr lang="en-GB" sz="2800" b="1" u="sng" dirty="0">
                <a:solidFill>
                  <a:srgbClr val="002060"/>
                </a:solidFill>
              </a:rPr>
              <a:t>How much salt is recommended then?</a:t>
            </a:r>
            <a:endParaRPr lang="en-GB" sz="2800" dirty="0"/>
          </a:p>
        </p:txBody>
      </p:sp>
      <p:sp>
        <p:nvSpPr>
          <p:cNvPr id="2355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7467600" cy="5061176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GB" dirty="0"/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In the UK, NICE recommend that we take in LESS than 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 </a:t>
            </a:r>
            <a:r>
              <a:rPr lang="en-GB" dirty="0">
                <a:latin typeface="Arial" pitchFamily="34" charset="0"/>
                <a:cs typeface="Arial" pitchFamily="34" charset="0"/>
              </a:rPr>
              <a:t>grams (g) of salt per day. This is the recommended guideline daily amount (GDA) .</a:t>
            </a:r>
          </a:p>
          <a:p>
            <a:pPr>
              <a:buFont typeface="Wingdings" pitchFamily="2" charset="2"/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6 grams is </a:t>
            </a:r>
            <a:r>
              <a:rPr lang="en-GB" u="sng" dirty="0">
                <a:latin typeface="Arial" pitchFamily="34" charset="0"/>
                <a:cs typeface="Arial" pitchFamily="34" charset="0"/>
              </a:rPr>
              <a:t>just </a:t>
            </a:r>
            <a:r>
              <a:rPr lang="en-GB" b="1" u="sng" dirty="0">
                <a:latin typeface="Arial" pitchFamily="34" charset="0"/>
                <a:cs typeface="Arial" pitchFamily="34" charset="0"/>
              </a:rPr>
              <a:t>1 </a:t>
            </a:r>
            <a:r>
              <a:rPr lang="en-GB" u="sng" dirty="0">
                <a:latin typeface="Arial" pitchFamily="34" charset="0"/>
                <a:cs typeface="Arial" pitchFamily="34" charset="0"/>
              </a:rPr>
              <a:t>teaspoon </a:t>
            </a:r>
            <a:r>
              <a:rPr lang="en-GB" dirty="0">
                <a:latin typeface="Arial" pitchFamily="34" charset="0"/>
                <a:cs typeface="Arial" pitchFamily="34" charset="0"/>
              </a:rPr>
              <a:t>of salt.  </a:t>
            </a:r>
          </a:p>
          <a:p>
            <a:pPr>
              <a:buFont typeface="Wingdings" pitchFamily="2" charset="2"/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Understanding food labelling will give you an idea of how much salt you are eating in your diet.  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704813-34B8-470E-2A57-9A3B810FBC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pic>
        <p:nvPicPr>
          <p:cNvPr id="5" name="Picture 4" descr="A spoon and salt on a black surface&#10;&#10;Description automatically generated">
            <a:extLst>
              <a:ext uri="{FF2B5EF4-FFF2-40B4-BE49-F238E27FC236}">
                <a16:creationId xmlns:a16="http://schemas.microsoft.com/office/drawing/2014/main" id="{7D8F42E2-B180-F6B6-1646-D0FA4769B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51" y="5252998"/>
            <a:ext cx="2030698" cy="1359393"/>
          </a:xfrm>
          <a:prstGeom prst="rect">
            <a:avLst/>
          </a:prstGeom>
        </p:spPr>
      </p:pic>
      <p:pic>
        <p:nvPicPr>
          <p:cNvPr id="6" name="7">
            <a:hlinkClick r:id="" action="ppaction://media"/>
            <a:extLst>
              <a:ext uri="{FF2B5EF4-FFF2-40B4-BE49-F238E27FC236}">
                <a16:creationId xmlns:a16="http://schemas.microsoft.com/office/drawing/2014/main" id="{FAA26145-B2EE-055C-269C-4257C5E51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2520" y="321297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00">
        <p:fade/>
      </p:transition>
    </mc:Choice>
    <mc:Fallback xmlns="">
      <p:transition spd="med"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1751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2800" b="1" u="sng" dirty="0"/>
              <a:t>Food Labels</a:t>
            </a:r>
          </a:p>
        </p:txBody>
      </p:sp>
      <p:pic>
        <p:nvPicPr>
          <p:cNvPr id="24578" name="Picture 8" descr="H:\Sodium Study\Salt information\mccain-label_006-377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95288" y="1196975"/>
            <a:ext cx="3590925" cy="2160588"/>
          </a:xfrm>
        </p:spPr>
      </p:pic>
      <p:pic>
        <p:nvPicPr>
          <p:cNvPr id="24579" name="Picture 9" descr="H:\Sodium Study\Salt information\nutrition_panel_37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7900" y="549275"/>
            <a:ext cx="359092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0" descr="H:\Sodium Study\Salt information\front_label_colour_37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650" y="3860800"/>
            <a:ext cx="3590925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1" descr="H:\Sodium Study\Salt information\front_pack_label2_377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87900" y="3644900"/>
            <a:ext cx="35909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A62D8-82CB-3392-4235-50EFB1237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EB9F097D-715B-3025-4BBD-44B885FF32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24528" y="355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3000">
        <p:fade/>
      </p:transition>
    </mc:Choice>
    <mc:Fallback xmlns="">
      <p:transition spd="med" advClick="0" advTm="4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67600" cy="720080"/>
          </a:xfrm>
        </p:spPr>
        <p:txBody>
          <a:bodyPr>
            <a:normAutofit/>
          </a:bodyPr>
          <a:lstStyle/>
          <a:p>
            <a:pPr algn="ctr"/>
            <a:r>
              <a:rPr lang="en-GB" sz="2800" b="1" u="sng" dirty="0">
                <a:solidFill>
                  <a:srgbClr val="002060"/>
                </a:solidFill>
              </a:rPr>
              <a:t>How do I understand food labels?</a:t>
            </a:r>
            <a:endParaRPr lang="en-GB" sz="2800" dirty="0"/>
          </a:p>
        </p:txBody>
      </p:sp>
      <p:sp>
        <p:nvSpPr>
          <p:cNvPr id="26625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276626"/>
            <a:ext cx="7467600" cy="5301208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Compare food labels for salt content.</a:t>
            </a:r>
          </a:p>
          <a:p>
            <a:pPr>
              <a:buFont typeface="Wingdings" pitchFamily="2" charset="2"/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Look for the guideline daily amount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on the food label ( %GDA).</a:t>
            </a:r>
          </a:p>
          <a:p>
            <a:pPr>
              <a:buFont typeface="Wingdings" pitchFamily="2" charset="2"/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The traffic light system uses </a:t>
            </a:r>
            <a:br>
              <a:rPr lang="en-GB" dirty="0">
                <a:latin typeface="Arial" pitchFamily="34" charset="0"/>
                <a:cs typeface="Arial" pitchFamily="34" charset="0"/>
              </a:rPr>
            </a:b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red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for</a:t>
            </a: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high, </a:t>
            </a:r>
            <a:r>
              <a:rPr lang="en-GB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amber </a:t>
            </a:r>
            <a:r>
              <a:rPr lang="en-GB" b="1" dirty="0">
                <a:latin typeface="Arial" pitchFamily="34" charset="0"/>
                <a:cs typeface="Arial" pitchFamily="34" charset="0"/>
              </a:rPr>
              <a:t>for</a:t>
            </a:r>
            <a:r>
              <a:rPr lang="en-GB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medium </a:t>
            </a:r>
            <a:br>
              <a:rPr lang="en-GB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</a:br>
            <a:r>
              <a:rPr lang="en-GB" dirty="0">
                <a:latin typeface="Arial" pitchFamily="34" charset="0"/>
                <a:cs typeface="Arial" pitchFamily="34" charset="0"/>
              </a:rPr>
              <a:t>or 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green</a:t>
            </a:r>
            <a:r>
              <a:rPr lang="en-GB" dirty="0">
                <a:latin typeface="Arial" pitchFamily="34" charset="0"/>
                <a:cs typeface="Arial" pitchFamily="34" charset="0"/>
              </a:rPr>
              <a:t> for 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low</a:t>
            </a:r>
            <a:r>
              <a:rPr lang="en-GB" dirty="0">
                <a:latin typeface="Arial" pitchFamily="34" charset="0"/>
                <a:cs typeface="Arial" pitchFamily="34" charset="0"/>
              </a:rPr>
              <a:t> in a particular nutrient. </a:t>
            </a:r>
          </a:p>
          <a:p>
            <a:pPr>
              <a:buFont typeface="Wingdings" pitchFamily="2" charset="2"/>
              <a:buChar char="v"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GB" dirty="0">
                <a:latin typeface="Arial" pitchFamily="34" charset="0"/>
                <a:cs typeface="Arial" pitchFamily="34" charset="0"/>
              </a:rPr>
              <a:t>Choosing foods with more </a:t>
            </a:r>
            <a:r>
              <a:rPr lang="en-GB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green</a:t>
            </a:r>
            <a:r>
              <a:rPr lang="en-GB" dirty="0">
                <a:latin typeface="Arial" pitchFamily="34" charset="0"/>
                <a:cs typeface="Arial" pitchFamily="34" charset="0"/>
              </a:rPr>
              <a:t> and </a:t>
            </a:r>
            <a:r>
              <a:rPr lang="en-GB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amber</a:t>
            </a:r>
            <a:r>
              <a:rPr lang="en-GB" dirty="0">
                <a:latin typeface="Arial" pitchFamily="34" charset="0"/>
                <a:cs typeface="Arial" pitchFamily="34" charset="0"/>
              </a:rPr>
              <a:t> nutrients than </a:t>
            </a:r>
            <a:r>
              <a:rPr lang="en-GB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red</a:t>
            </a:r>
            <a:r>
              <a:rPr lang="en-GB" dirty="0">
                <a:latin typeface="Arial" pitchFamily="34" charset="0"/>
                <a:cs typeface="Arial" pitchFamily="34" charset="0"/>
              </a:rPr>
              <a:t> is a good way to make healthier choices.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5D211-1CE2-A05B-D09A-6A3AB1178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3DCF0B-E1F9-47E0-97D4-43CD01511D4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pic>
        <p:nvPicPr>
          <p:cNvPr id="7" name="Picture 6" descr="A person looking at a can with a magnifying glass&#10;&#10;Description automatically generated">
            <a:extLst>
              <a:ext uri="{FF2B5EF4-FFF2-40B4-BE49-F238E27FC236}">
                <a16:creationId xmlns:a16="http://schemas.microsoft.com/office/drawing/2014/main" id="{1570D2ED-E302-1257-5892-F84099476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124744"/>
            <a:ext cx="2432882" cy="3645024"/>
          </a:xfrm>
          <a:prstGeom prst="rect">
            <a:avLst/>
          </a:prstGeom>
        </p:spPr>
      </p:pic>
      <p:pic>
        <p:nvPicPr>
          <p:cNvPr id="8" name="9">
            <a:hlinkClick r:id="" action="ppaction://media"/>
            <a:extLst>
              <a:ext uri="{FF2B5EF4-FFF2-40B4-BE49-F238E27FC236}">
                <a16:creationId xmlns:a16="http://schemas.microsoft.com/office/drawing/2014/main" id="{F3485D13-C8A1-3A2A-2D9C-81EB577D3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4528" y="299695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2000">
        <p:fade/>
      </p:transition>
    </mc:Choice>
    <mc:Fallback xmlns="">
      <p:transition spd="med" advClick="0" advTm="4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1079</Words>
  <Application>Microsoft Office PowerPoint</Application>
  <PresentationFormat>On-screen Show (4:3)</PresentationFormat>
  <Paragraphs>164</Paragraphs>
  <Slides>19</Slides>
  <Notes>14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Schoolbook</vt:lpstr>
      <vt:lpstr>Wingdings</vt:lpstr>
      <vt:lpstr>Wingdings 2</vt:lpstr>
      <vt:lpstr>Oriel</vt:lpstr>
      <vt:lpstr> OxSalt  Lowering Salt For Health .  </vt:lpstr>
      <vt:lpstr>Lowering Salt for Health</vt:lpstr>
      <vt:lpstr>Introduction</vt:lpstr>
      <vt:lpstr> Why should I reduce the amount of salt in my diet?</vt:lpstr>
      <vt:lpstr>Why should I reduce the amount of salt in my diet?</vt:lpstr>
      <vt:lpstr>What are the main sources  of salt in our diet?</vt:lpstr>
      <vt:lpstr>How much salt is recommended then?</vt:lpstr>
      <vt:lpstr>Food Labels</vt:lpstr>
      <vt:lpstr>How do I understand food labels?</vt:lpstr>
      <vt:lpstr>Portion size</vt:lpstr>
      <vt:lpstr>Breakfast ‘Swaps’</vt:lpstr>
      <vt:lpstr>Light Meal ‘Swaps’</vt:lpstr>
      <vt:lpstr>Main Meal ‘Swaps’</vt:lpstr>
      <vt:lpstr>Evening Meal ‘Swaps’</vt:lpstr>
      <vt:lpstr>Does less salt mean less taste?</vt:lpstr>
      <vt:lpstr>Decision making flow chart to reduce the amount of salt in our diet </vt:lpstr>
      <vt:lpstr>Tips on how to reduce your salt intake</vt:lpstr>
      <vt:lpstr>Comparing different food types &amp; brands</vt:lpstr>
      <vt:lpstr>Additional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2024-01-06T12:42:18Z</dcterms:created>
  <dcterms:modified xsi:type="dcterms:W3CDTF">2024-01-06T12:43:40Z</dcterms:modified>
</cp:coreProperties>
</file>